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2" r:id="rId4"/>
    <p:sldId id="265" r:id="rId5"/>
    <p:sldId id="291" r:id="rId6"/>
    <p:sldId id="270" r:id="rId7"/>
    <p:sldId id="273" r:id="rId8"/>
    <p:sldId id="272" r:id="rId9"/>
    <p:sldId id="274" r:id="rId10"/>
    <p:sldId id="275" r:id="rId11"/>
    <p:sldId id="276" r:id="rId12"/>
    <p:sldId id="278" r:id="rId13"/>
    <p:sldId id="279" r:id="rId14"/>
    <p:sldId id="281" r:id="rId15"/>
    <p:sldId id="283" r:id="rId16"/>
    <p:sldId id="284" r:id="rId17"/>
    <p:sldId id="286" r:id="rId18"/>
    <p:sldId id="268" r:id="rId19"/>
    <p:sldId id="289" r:id="rId20"/>
    <p:sldId id="290" r:id="rId21"/>
    <p:sldId id="292" r:id="rId22"/>
    <p:sldId id="293" r:id="rId23"/>
    <p:sldId id="295" r:id="rId24"/>
    <p:sldId id="298" r:id="rId25"/>
    <p:sldId id="299" r:id="rId26"/>
    <p:sldId id="301" r:id="rId27"/>
    <p:sldId id="302" r:id="rId28"/>
    <p:sldId id="303" r:id="rId29"/>
    <p:sldId id="304" r:id="rId30"/>
    <p:sldId id="305" r:id="rId31"/>
    <p:sldId id="310" r:id="rId32"/>
    <p:sldId id="307" r:id="rId33"/>
    <p:sldId id="309" r:id="rId34"/>
    <p:sldId id="311" r:id="rId35"/>
    <p:sldId id="314" r:id="rId36"/>
    <p:sldId id="319" r:id="rId37"/>
    <p:sldId id="320" r:id="rId38"/>
    <p:sldId id="321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27"/>
  </p:normalViewPr>
  <p:slideViewPr>
    <p:cSldViewPr snapToGrid="0">
      <p:cViewPr>
        <p:scale>
          <a:sx n="113" d="100"/>
          <a:sy n="113" d="100"/>
        </p:scale>
        <p:origin x="14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A49AF2-993E-9F4E-B00C-41E0EF7DC317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D06051B-118E-CE40-9148-22479F10EF7F}">
      <dgm:prSet phldrT="[Текст]"/>
      <dgm:spPr/>
      <dgm:t>
        <a:bodyPr/>
        <a:lstStyle/>
        <a:p>
          <a:r>
            <a:rPr lang="ru-RU" dirty="0"/>
            <a:t>Компромисс</a:t>
          </a:r>
        </a:p>
      </dgm:t>
    </dgm:pt>
    <dgm:pt modelId="{CDAC93F9-7A88-1549-9B96-4F5C72632AD5}" type="parTrans" cxnId="{5DD0FB07-5E59-CA49-B639-F4DBD974D0C3}">
      <dgm:prSet/>
      <dgm:spPr/>
      <dgm:t>
        <a:bodyPr/>
        <a:lstStyle/>
        <a:p>
          <a:endParaRPr lang="ru-RU"/>
        </a:p>
      </dgm:t>
    </dgm:pt>
    <dgm:pt modelId="{9A618053-AABF-4045-A611-29FC82BBC3F9}" type="sibTrans" cxnId="{5DD0FB07-5E59-CA49-B639-F4DBD974D0C3}">
      <dgm:prSet/>
      <dgm:spPr/>
      <dgm:t>
        <a:bodyPr/>
        <a:lstStyle/>
        <a:p>
          <a:endParaRPr lang="ru-RU"/>
        </a:p>
      </dgm:t>
    </dgm:pt>
    <dgm:pt modelId="{F09E2338-FF78-2245-AB5F-92D862957256}">
      <dgm:prSet phldrT="[Текст]"/>
      <dgm:spPr>
        <a:solidFill>
          <a:srgbClr val="C00000"/>
        </a:solidFill>
      </dgm:spPr>
      <dgm:t>
        <a:bodyPr/>
        <a:lstStyle/>
        <a:p>
          <a:r>
            <a:rPr lang="ru-RU" dirty="0"/>
            <a:t>Соревнование</a:t>
          </a:r>
        </a:p>
      </dgm:t>
    </dgm:pt>
    <dgm:pt modelId="{08C64838-7BA2-0541-B1E4-D5E8ADF603FC}" type="parTrans" cxnId="{08DB883D-5D07-8949-83D1-17A7C27FDB9C}">
      <dgm:prSet/>
      <dgm:spPr/>
      <dgm:t>
        <a:bodyPr/>
        <a:lstStyle/>
        <a:p>
          <a:endParaRPr lang="ru-RU"/>
        </a:p>
      </dgm:t>
    </dgm:pt>
    <dgm:pt modelId="{A12F829D-E732-D645-B0B6-655B2024AD8B}" type="sibTrans" cxnId="{08DB883D-5D07-8949-83D1-17A7C27FDB9C}">
      <dgm:prSet/>
      <dgm:spPr/>
      <dgm:t>
        <a:bodyPr/>
        <a:lstStyle/>
        <a:p>
          <a:endParaRPr lang="ru-RU"/>
        </a:p>
      </dgm:t>
    </dgm:pt>
    <dgm:pt modelId="{611DEA74-06E5-3547-B46A-75703C3BB053}">
      <dgm:prSet phldrT="[Текст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ru-RU" dirty="0"/>
            <a:t>Сотрудничество</a:t>
          </a:r>
        </a:p>
      </dgm:t>
    </dgm:pt>
    <dgm:pt modelId="{FCA0435C-4675-1B4F-876C-472790E39A54}" type="parTrans" cxnId="{3F6C7FBD-1F86-7F48-81CD-1E240D2CD4CF}">
      <dgm:prSet/>
      <dgm:spPr/>
      <dgm:t>
        <a:bodyPr/>
        <a:lstStyle/>
        <a:p>
          <a:endParaRPr lang="ru-RU"/>
        </a:p>
      </dgm:t>
    </dgm:pt>
    <dgm:pt modelId="{3E65E98E-BB16-E544-BB02-A5D0322B7D88}" type="sibTrans" cxnId="{3F6C7FBD-1F86-7F48-81CD-1E240D2CD4CF}">
      <dgm:prSet/>
      <dgm:spPr/>
      <dgm:t>
        <a:bodyPr/>
        <a:lstStyle/>
        <a:p>
          <a:endParaRPr lang="ru-RU"/>
        </a:p>
      </dgm:t>
    </dgm:pt>
    <dgm:pt modelId="{07CB2DB9-A2F8-F148-918F-6711F259147A}">
      <dgm:prSet phldrT="[Текст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dirty="0"/>
            <a:t>Избегание</a:t>
          </a:r>
        </a:p>
      </dgm:t>
    </dgm:pt>
    <dgm:pt modelId="{58FCCC07-1210-3440-9B71-8448643406AA}" type="parTrans" cxnId="{5CFFAC1C-EF79-5449-928B-6E3C432E3B26}">
      <dgm:prSet/>
      <dgm:spPr/>
      <dgm:t>
        <a:bodyPr/>
        <a:lstStyle/>
        <a:p>
          <a:endParaRPr lang="ru-RU"/>
        </a:p>
      </dgm:t>
    </dgm:pt>
    <dgm:pt modelId="{BA02B4E4-C7C4-BD45-9704-2A4898E94985}" type="sibTrans" cxnId="{5CFFAC1C-EF79-5449-928B-6E3C432E3B26}">
      <dgm:prSet/>
      <dgm:spPr/>
      <dgm:t>
        <a:bodyPr/>
        <a:lstStyle/>
        <a:p>
          <a:endParaRPr lang="ru-RU"/>
        </a:p>
      </dgm:t>
    </dgm:pt>
    <dgm:pt modelId="{378E594A-7AA9-5C45-AFF6-EC4B152A724C}">
      <dgm:prSet phldrT="[Текст]"/>
      <dgm:spPr/>
      <dgm:t>
        <a:bodyPr/>
        <a:lstStyle/>
        <a:p>
          <a:r>
            <a:rPr lang="ru-RU" dirty="0"/>
            <a:t>Приспособление</a:t>
          </a:r>
        </a:p>
      </dgm:t>
    </dgm:pt>
    <dgm:pt modelId="{2834001E-5DE0-FE43-91F8-627EFECDEFD1}" type="parTrans" cxnId="{4133EE15-7C8E-0A4C-83A2-C14E8BC6434D}">
      <dgm:prSet/>
      <dgm:spPr/>
      <dgm:t>
        <a:bodyPr/>
        <a:lstStyle/>
        <a:p>
          <a:endParaRPr lang="ru-RU"/>
        </a:p>
      </dgm:t>
    </dgm:pt>
    <dgm:pt modelId="{5A64F30D-863F-F945-925A-3A7DC11FF5CA}" type="sibTrans" cxnId="{4133EE15-7C8E-0A4C-83A2-C14E8BC6434D}">
      <dgm:prSet/>
      <dgm:spPr/>
      <dgm:t>
        <a:bodyPr/>
        <a:lstStyle/>
        <a:p>
          <a:endParaRPr lang="ru-RU"/>
        </a:p>
      </dgm:t>
    </dgm:pt>
    <dgm:pt modelId="{662C107F-E0E9-F246-9D62-E2C73476E379}" type="pres">
      <dgm:prSet presAssocID="{C5A49AF2-993E-9F4E-B00C-41E0EF7DC31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F6E5749-ACCA-DD4F-A789-6A209E24BFDD}" type="pres">
      <dgm:prSet presAssocID="{C5A49AF2-993E-9F4E-B00C-41E0EF7DC317}" presName="matrix" presStyleCnt="0"/>
      <dgm:spPr/>
    </dgm:pt>
    <dgm:pt modelId="{0CC01DA2-788D-A543-9E8B-F68264E2A98A}" type="pres">
      <dgm:prSet presAssocID="{C5A49AF2-993E-9F4E-B00C-41E0EF7DC317}" presName="tile1" presStyleLbl="node1" presStyleIdx="0" presStyleCnt="4"/>
      <dgm:spPr/>
    </dgm:pt>
    <dgm:pt modelId="{5E72CE59-40AD-8A4B-AD21-90E57CF96FA9}" type="pres">
      <dgm:prSet presAssocID="{C5A49AF2-993E-9F4E-B00C-41E0EF7DC31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04F9581-8AF7-D940-9FB8-E785AF04E8BA}" type="pres">
      <dgm:prSet presAssocID="{C5A49AF2-993E-9F4E-B00C-41E0EF7DC317}" presName="tile2" presStyleLbl="node1" presStyleIdx="1" presStyleCnt="4" custLinFactNeighborX="6207" custLinFactNeighborY="-40710"/>
      <dgm:spPr/>
    </dgm:pt>
    <dgm:pt modelId="{45BE8DD1-1121-F643-B161-E895D78C375A}" type="pres">
      <dgm:prSet presAssocID="{C5A49AF2-993E-9F4E-B00C-41E0EF7DC31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90F90F4-0DFB-F149-8BFA-7446372EBA41}" type="pres">
      <dgm:prSet presAssocID="{C5A49AF2-993E-9F4E-B00C-41E0EF7DC317}" presName="tile3" presStyleLbl="node1" presStyleIdx="2" presStyleCnt="4"/>
      <dgm:spPr/>
    </dgm:pt>
    <dgm:pt modelId="{FD21B700-05C8-5D4A-B4D9-F5D8729C0513}" type="pres">
      <dgm:prSet presAssocID="{C5A49AF2-993E-9F4E-B00C-41E0EF7DC31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EEEFD5D-0B21-D94C-A0DF-C0144D2D6E60}" type="pres">
      <dgm:prSet presAssocID="{C5A49AF2-993E-9F4E-B00C-41E0EF7DC317}" presName="tile4" presStyleLbl="node1" presStyleIdx="3" presStyleCnt="4"/>
      <dgm:spPr/>
    </dgm:pt>
    <dgm:pt modelId="{59F9EEE0-E170-FD4D-8299-20E73F57088E}" type="pres">
      <dgm:prSet presAssocID="{C5A49AF2-993E-9F4E-B00C-41E0EF7DC31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FF8C6A9-141C-A548-9EEE-442DD64EBEA1}" type="pres">
      <dgm:prSet presAssocID="{C5A49AF2-993E-9F4E-B00C-41E0EF7DC317}" presName="centerTile" presStyleLbl="fgShp" presStyleIdx="0" presStyleCnt="1" custScaleX="120580">
        <dgm:presLayoutVars>
          <dgm:chMax val="0"/>
          <dgm:chPref val="0"/>
        </dgm:presLayoutVars>
      </dgm:prSet>
      <dgm:spPr/>
    </dgm:pt>
  </dgm:ptLst>
  <dgm:cxnLst>
    <dgm:cxn modelId="{5DD0FB07-5E59-CA49-B639-F4DBD974D0C3}" srcId="{C5A49AF2-993E-9F4E-B00C-41E0EF7DC317}" destId="{ED06051B-118E-CE40-9148-22479F10EF7F}" srcOrd="0" destOrd="0" parTransId="{CDAC93F9-7A88-1549-9B96-4F5C72632AD5}" sibTransId="{9A618053-AABF-4045-A611-29FC82BBC3F9}"/>
    <dgm:cxn modelId="{DEDFDA0D-746A-8344-AC32-8678DF226050}" type="presOf" srcId="{378E594A-7AA9-5C45-AFF6-EC4B152A724C}" destId="{8EEEFD5D-0B21-D94C-A0DF-C0144D2D6E60}" srcOrd="0" destOrd="0" presId="urn:microsoft.com/office/officeart/2005/8/layout/matrix1"/>
    <dgm:cxn modelId="{1FA13211-E5F3-1544-93AF-F6EF59B722D4}" type="presOf" srcId="{611DEA74-06E5-3547-B46A-75703C3BB053}" destId="{45BE8DD1-1121-F643-B161-E895D78C375A}" srcOrd="1" destOrd="0" presId="urn:microsoft.com/office/officeart/2005/8/layout/matrix1"/>
    <dgm:cxn modelId="{4133EE15-7C8E-0A4C-83A2-C14E8BC6434D}" srcId="{ED06051B-118E-CE40-9148-22479F10EF7F}" destId="{378E594A-7AA9-5C45-AFF6-EC4B152A724C}" srcOrd="3" destOrd="0" parTransId="{2834001E-5DE0-FE43-91F8-627EFECDEFD1}" sibTransId="{5A64F30D-863F-F945-925A-3A7DC11FF5CA}"/>
    <dgm:cxn modelId="{5CFFAC1C-EF79-5449-928B-6E3C432E3B26}" srcId="{ED06051B-118E-CE40-9148-22479F10EF7F}" destId="{07CB2DB9-A2F8-F148-918F-6711F259147A}" srcOrd="2" destOrd="0" parTransId="{58FCCC07-1210-3440-9B71-8448643406AA}" sibTransId="{BA02B4E4-C7C4-BD45-9704-2A4898E94985}"/>
    <dgm:cxn modelId="{08DB883D-5D07-8949-83D1-17A7C27FDB9C}" srcId="{ED06051B-118E-CE40-9148-22479F10EF7F}" destId="{F09E2338-FF78-2245-AB5F-92D862957256}" srcOrd="0" destOrd="0" parTransId="{08C64838-7BA2-0541-B1E4-D5E8ADF603FC}" sibTransId="{A12F829D-E732-D645-B0B6-655B2024AD8B}"/>
    <dgm:cxn modelId="{AD7C6E6A-C484-714B-92A2-CC05897D7603}" type="presOf" srcId="{07CB2DB9-A2F8-F148-918F-6711F259147A}" destId="{FD21B700-05C8-5D4A-B4D9-F5D8729C0513}" srcOrd="1" destOrd="0" presId="urn:microsoft.com/office/officeart/2005/8/layout/matrix1"/>
    <dgm:cxn modelId="{153EAA77-1441-D642-91F0-6AD3AC598C4D}" type="presOf" srcId="{07CB2DB9-A2F8-F148-918F-6711F259147A}" destId="{690F90F4-0DFB-F149-8BFA-7446372EBA41}" srcOrd="0" destOrd="0" presId="urn:microsoft.com/office/officeart/2005/8/layout/matrix1"/>
    <dgm:cxn modelId="{A62D237C-3196-FC4A-912A-F1CB9634B43E}" type="presOf" srcId="{611DEA74-06E5-3547-B46A-75703C3BB053}" destId="{D04F9581-8AF7-D940-9FB8-E785AF04E8BA}" srcOrd="0" destOrd="0" presId="urn:microsoft.com/office/officeart/2005/8/layout/matrix1"/>
    <dgm:cxn modelId="{8A8A278E-57AD-B24E-A095-7E555F5F5B14}" type="presOf" srcId="{F09E2338-FF78-2245-AB5F-92D862957256}" destId="{5E72CE59-40AD-8A4B-AD21-90E57CF96FA9}" srcOrd="1" destOrd="0" presId="urn:microsoft.com/office/officeart/2005/8/layout/matrix1"/>
    <dgm:cxn modelId="{9233879A-FC97-F144-AD5D-4868A5617179}" type="presOf" srcId="{ED06051B-118E-CE40-9148-22479F10EF7F}" destId="{0FF8C6A9-141C-A548-9EEE-442DD64EBEA1}" srcOrd="0" destOrd="0" presId="urn:microsoft.com/office/officeart/2005/8/layout/matrix1"/>
    <dgm:cxn modelId="{E2002CA7-E5ED-EE43-A33E-0F944AF54984}" type="presOf" srcId="{378E594A-7AA9-5C45-AFF6-EC4B152A724C}" destId="{59F9EEE0-E170-FD4D-8299-20E73F57088E}" srcOrd="1" destOrd="0" presId="urn:microsoft.com/office/officeart/2005/8/layout/matrix1"/>
    <dgm:cxn modelId="{12BE2BB7-A35A-CE4D-A929-587B74335406}" type="presOf" srcId="{F09E2338-FF78-2245-AB5F-92D862957256}" destId="{0CC01DA2-788D-A543-9E8B-F68264E2A98A}" srcOrd="0" destOrd="0" presId="urn:microsoft.com/office/officeart/2005/8/layout/matrix1"/>
    <dgm:cxn modelId="{3F6C7FBD-1F86-7F48-81CD-1E240D2CD4CF}" srcId="{ED06051B-118E-CE40-9148-22479F10EF7F}" destId="{611DEA74-06E5-3547-B46A-75703C3BB053}" srcOrd="1" destOrd="0" parTransId="{FCA0435C-4675-1B4F-876C-472790E39A54}" sibTransId="{3E65E98E-BB16-E544-BB02-A5D0322B7D88}"/>
    <dgm:cxn modelId="{0B01D9DC-2CBB-3747-AB55-CF914203C559}" type="presOf" srcId="{C5A49AF2-993E-9F4E-B00C-41E0EF7DC317}" destId="{662C107F-E0E9-F246-9D62-E2C73476E379}" srcOrd="0" destOrd="0" presId="urn:microsoft.com/office/officeart/2005/8/layout/matrix1"/>
    <dgm:cxn modelId="{C7FE20EB-855C-0F46-9C1F-ACB441277A55}" type="presParOf" srcId="{662C107F-E0E9-F246-9D62-E2C73476E379}" destId="{FF6E5749-ACCA-DD4F-A789-6A209E24BFDD}" srcOrd="0" destOrd="0" presId="urn:microsoft.com/office/officeart/2005/8/layout/matrix1"/>
    <dgm:cxn modelId="{D55F226D-2B21-7943-B870-EA4BC8805AEE}" type="presParOf" srcId="{FF6E5749-ACCA-DD4F-A789-6A209E24BFDD}" destId="{0CC01DA2-788D-A543-9E8B-F68264E2A98A}" srcOrd="0" destOrd="0" presId="urn:microsoft.com/office/officeart/2005/8/layout/matrix1"/>
    <dgm:cxn modelId="{2C46391A-0849-1F4E-948E-D12CDEE32889}" type="presParOf" srcId="{FF6E5749-ACCA-DD4F-A789-6A209E24BFDD}" destId="{5E72CE59-40AD-8A4B-AD21-90E57CF96FA9}" srcOrd="1" destOrd="0" presId="urn:microsoft.com/office/officeart/2005/8/layout/matrix1"/>
    <dgm:cxn modelId="{4A333FAE-8D3E-4642-9CC6-720F34E3D274}" type="presParOf" srcId="{FF6E5749-ACCA-DD4F-A789-6A209E24BFDD}" destId="{D04F9581-8AF7-D940-9FB8-E785AF04E8BA}" srcOrd="2" destOrd="0" presId="urn:microsoft.com/office/officeart/2005/8/layout/matrix1"/>
    <dgm:cxn modelId="{1923B086-6D2F-2B40-8832-C14C9FD2BF5D}" type="presParOf" srcId="{FF6E5749-ACCA-DD4F-A789-6A209E24BFDD}" destId="{45BE8DD1-1121-F643-B161-E895D78C375A}" srcOrd="3" destOrd="0" presId="urn:microsoft.com/office/officeart/2005/8/layout/matrix1"/>
    <dgm:cxn modelId="{5CA1F447-1779-9542-A35D-5D2187AC8702}" type="presParOf" srcId="{FF6E5749-ACCA-DD4F-A789-6A209E24BFDD}" destId="{690F90F4-0DFB-F149-8BFA-7446372EBA41}" srcOrd="4" destOrd="0" presId="urn:microsoft.com/office/officeart/2005/8/layout/matrix1"/>
    <dgm:cxn modelId="{92482A94-7B9B-0940-8A7D-F2DC3A499319}" type="presParOf" srcId="{FF6E5749-ACCA-DD4F-A789-6A209E24BFDD}" destId="{FD21B700-05C8-5D4A-B4D9-F5D8729C0513}" srcOrd="5" destOrd="0" presId="urn:microsoft.com/office/officeart/2005/8/layout/matrix1"/>
    <dgm:cxn modelId="{18E0FC95-CDC4-3941-BCA6-7945D0EB7570}" type="presParOf" srcId="{FF6E5749-ACCA-DD4F-A789-6A209E24BFDD}" destId="{8EEEFD5D-0B21-D94C-A0DF-C0144D2D6E60}" srcOrd="6" destOrd="0" presId="urn:microsoft.com/office/officeart/2005/8/layout/matrix1"/>
    <dgm:cxn modelId="{0F785329-0ACF-D446-B4AC-92A653FA2369}" type="presParOf" srcId="{FF6E5749-ACCA-DD4F-A789-6A209E24BFDD}" destId="{59F9EEE0-E170-FD4D-8299-20E73F57088E}" srcOrd="7" destOrd="0" presId="urn:microsoft.com/office/officeart/2005/8/layout/matrix1"/>
    <dgm:cxn modelId="{1DC44A3C-BB0B-554E-B978-9DA5741CDBE1}" type="presParOf" srcId="{662C107F-E0E9-F246-9D62-E2C73476E379}" destId="{0FF8C6A9-141C-A548-9EEE-442DD64EBEA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E0CA9F-D9C3-814E-B9AA-E99EC19ED51B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5CBB9312-C6E2-4E4D-B2EE-4867EE6831D8}">
      <dgm:prSet phldrT="[Текст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ru-RU" dirty="0">
              <a:solidFill>
                <a:schemeClr val="bg1"/>
              </a:solidFill>
            </a:rPr>
            <a:t>О ситуации в бизнесе клиента</a:t>
          </a:r>
        </a:p>
      </dgm:t>
    </dgm:pt>
    <dgm:pt modelId="{C1DA33C7-C095-ED43-B41E-35B5CBBEA2D7}" type="parTrans" cxnId="{AA06749C-BC3A-7640-973C-5B46B5242A83}">
      <dgm:prSet/>
      <dgm:spPr/>
      <dgm:t>
        <a:bodyPr/>
        <a:lstStyle/>
        <a:p>
          <a:endParaRPr lang="ru-RU"/>
        </a:p>
      </dgm:t>
    </dgm:pt>
    <dgm:pt modelId="{942E5A8A-1BD3-724E-BAA8-4D921C0ABD29}" type="sibTrans" cxnId="{AA06749C-BC3A-7640-973C-5B46B5242A83}">
      <dgm:prSet/>
      <dgm:spPr/>
      <dgm:t>
        <a:bodyPr/>
        <a:lstStyle/>
        <a:p>
          <a:endParaRPr lang="ru-RU"/>
        </a:p>
      </dgm:t>
    </dgm:pt>
    <dgm:pt modelId="{693A60E9-FBB1-4A49-9CD9-E62B004504EE}">
      <dgm:prSet phldrT="[Текст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ru-RU" dirty="0">
              <a:solidFill>
                <a:schemeClr val="bg1"/>
              </a:solidFill>
            </a:rPr>
            <a:t>О трудностях клиента</a:t>
          </a:r>
        </a:p>
      </dgm:t>
    </dgm:pt>
    <dgm:pt modelId="{34C51FF8-EDD9-D343-8F09-9E1F58DBBC94}" type="parTrans" cxnId="{44938FC2-59C6-2844-A12F-4E955093C0FE}">
      <dgm:prSet/>
      <dgm:spPr/>
      <dgm:t>
        <a:bodyPr/>
        <a:lstStyle/>
        <a:p>
          <a:endParaRPr lang="ru-RU"/>
        </a:p>
      </dgm:t>
    </dgm:pt>
    <dgm:pt modelId="{BAF9964C-E7D7-194C-8F6B-0DE08AAB82E7}" type="sibTrans" cxnId="{44938FC2-59C6-2844-A12F-4E955093C0FE}">
      <dgm:prSet/>
      <dgm:spPr/>
      <dgm:t>
        <a:bodyPr/>
        <a:lstStyle/>
        <a:p>
          <a:endParaRPr lang="ru-RU"/>
        </a:p>
      </dgm:t>
    </dgm:pt>
    <dgm:pt modelId="{DEEA34E8-0FA3-3A44-BE53-965155BF9EEC}">
      <dgm:prSet phldrT="[Текст]"/>
      <dgm:spPr/>
      <dgm:t>
        <a:bodyPr/>
        <a:lstStyle/>
        <a:p>
          <a:r>
            <a:rPr lang="ru-RU" dirty="0">
              <a:solidFill>
                <a:schemeClr val="bg1"/>
              </a:solidFill>
            </a:rPr>
            <a:t>Вопросы на наращивание серьёзности проблема</a:t>
          </a:r>
        </a:p>
      </dgm:t>
    </dgm:pt>
    <dgm:pt modelId="{5A82FE55-98A0-BB4B-A0AD-6A6D1D9E92A9}" type="parTrans" cxnId="{78A56C77-5530-5245-B6B9-F8FAD9EC4B99}">
      <dgm:prSet/>
      <dgm:spPr/>
      <dgm:t>
        <a:bodyPr/>
        <a:lstStyle/>
        <a:p>
          <a:endParaRPr lang="ru-RU"/>
        </a:p>
      </dgm:t>
    </dgm:pt>
    <dgm:pt modelId="{515C0579-8049-434E-B6BC-112DDB67CB00}" type="sibTrans" cxnId="{78A56C77-5530-5245-B6B9-F8FAD9EC4B99}">
      <dgm:prSet/>
      <dgm:spPr/>
      <dgm:t>
        <a:bodyPr/>
        <a:lstStyle/>
        <a:p>
          <a:endParaRPr lang="ru-RU"/>
        </a:p>
      </dgm:t>
    </dgm:pt>
    <dgm:pt modelId="{0593EA7D-D27C-BC45-B722-44C2E893B189}">
      <dgm:prSet/>
      <dgm:spPr>
        <a:solidFill>
          <a:srgbClr val="00B0F0"/>
        </a:solidFill>
      </dgm:spPr>
      <dgm:t>
        <a:bodyPr anchor="t"/>
        <a:lstStyle/>
        <a:p>
          <a:r>
            <a:rPr lang="ru-RU" dirty="0">
              <a:solidFill>
                <a:schemeClr val="bg1"/>
              </a:solidFill>
            </a:rPr>
            <a:t>Вопросы, акцентирующие полезность решения</a:t>
          </a:r>
        </a:p>
      </dgm:t>
    </dgm:pt>
    <dgm:pt modelId="{27511F6D-7D9F-034A-98C3-08BDF8184F85}" type="parTrans" cxnId="{08AA44EA-D425-B443-918A-BC182A38F58D}">
      <dgm:prSet/>
      <dgm:spPr/>
      <dgm:t>
        <a:bodyPr/>
        <a:lstStyle/>
        <a:p>
          <a:endParaRPr lang="ru-RU"/>
        </a:p>
      </dgm:t>
    </dgm:pt>
    <dgm:pt modelId="{806E6128-245D-AA46-AFE0-700BE9DECBB9}" type="sibTrans" cxnId="{08AA44EA-D425-B443-918A-BC182A38F58D}">
      <dgm:prSet/>
      <dgm:spPr/>
      <dgm:t>
        <a:bodyPr/>
        <a:lstStyle/>
        <a:p>
          <a:endParaRPr lang="ru-RU"/>
        </a:p>
      </dgm:t>
    </dgm:pt>
    <dgm:pt modelId="{42354F02-98A1-ED42-86B4-3DF13A998A27}" type="pres">
      <dgm:prSet presAssocID="{55E0CA9F-D9C3-814E-B9AA-E99EC19ED51B}" presName="Name0" presStyleCnt="0">
        <dgm:presLayoutVars>
          <dgm:dir/>
          <dgm:animLvl val="lvl"/>
          <dgm:resizeHandles val="exact"/>
        </dgm:presLayoutVars>
      </dgm:prSet>
      <dgm:spPr/>
    </dgm:pt>
    <dgm:pt modelId="{20A46DC4-E174-B24C-84AE-F49DE61D7AEF}" type="pres">
      <dgm:prSet presAssocID="{5CBB9312-C6E2-4E4D-B2EE-4867EE6831D8}" presName="Name8" presStyleCnt="0"/>
      <dgm:spPr/>
    </dgm:pt>
    <dgm:pt modelId="{C5148A67-6937-DA4A-8CED-00E2D3999F81}" type="pres">
      <dgm:prSet presAssocID="{5CBB9312-C6E2-4E4D-B2EE-4867EE6831D8}" presName="level" presStyleLbl="node1" presStyleIdx="0" presStyleCnt="4" custScaleY="21835">
        <dgm:presLayoutVars>
          <dgm:chMax val="1"/>
          <dgm:bulletEnabled val="1"/>
        </dgm:presLayoutVars>
      </dgm:prSet>
      <dgm:spPr/>
    </dgm:pt>
    <dgm:pt modelId="{56A68EB6-FD9D-3142-98E4-9D9EFBF8F9DF}" type="pres">
      <dgm:prSet presAssocID="{5CBB9312-C6E2-4E4D-B2EE-4867EE6831D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5C9EB97-43AB-834C-BFA1-41661A2BDCC2}" type="pres">
      <dgm:prSet presAssocID="{693A60E9-FBB1-4A49-9CD9-E62B004504EE}" presName="Name8" presStyleCnt="0"/>
      <dgm:spPr/>
    </dgm:pt>
    <dgm:pt modelId="{B5261D90-F6D1-A34E-A3CD-88A87976EBAB}" type="pres">
      <dgm:prSet presAssocID="{693A60E9-FBB1-4A49-9CD9-E62B004504EE}" presName="level" presStyleLbl="node1" presStyleIdx="1" presStyleCnt="4" custScaleY="22910">
        <dgm:presLayoutVars>
          <dgm:chMax val="1"/>
          <dgm:bulletEnabled val="1"/>
        </dgm:presLayoutVars>
      </dgm:prSet>
      <dgm:spPr/>
    </dgm:pt>
    <dgm:pt modelId="{1C29725F-4DD2-514D-8F58-8B21F6AC60BE}" type="pres">
      <dgm:prSet presAssocID="{693A60E9-FBB1-4A49-9CD9-E62B004504E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9964CC6-D6F8-7641-880B-8F3EB9E46192}" type="pres">
      <dgm:prSet presAssocID="{DEEA34E8-0FA3-3A44-BE53-965155BF9EEC}" presName="Name8" presStyleCnt="0"/>
      <dgm:spPr/>
    </dgm:pt>
    <dgm:pt modelId="{11A72685-54E2-B04F-984F-EAD16C3ECB5F}" type="pres">
      <dgm:prSet presAssocID="{DEEA34E8-0FA3-3A44-BE53-965155BF9EEC}" presName="level" presStyleLbl="node1" presStyleIdx="2" presStyleCnt="4" custScaleY="27722">
        <dgm:presLayoutVars>
          <dgm:chMax val="1"/>
          <dgm:bulletEnabled val="1"/>
        </dgm:presLayoutVars>
      </dgm:prSet>
      <dgm:spPr/>
    </dgm:pt>
    <dgm:pt modelId="{022DD6DB-687D-7446-87FE-3DD5EFF3941C}" type="pres">
      <dgm:prSet presAssocID="{DEEA34E8-0FA3-3A44-BE53-965155BF9EE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230F858-5CA6-114F-9B16-25347C29E763}" type="pres">
      <dgm:prSet presAssocID="{0593EA7D-D27C-BC45-B722-44C2E893B189}" presName="Name8" presStyleCnt="0"/>
      <dgm:spPr/>
    </dgm:pt>
    <dgm:pt modelId="{E9EC9FCC-BA18-224C-A9E4-0BE0B133E6FB}" type="pres">
      <dgm:prSet presAssocID="{0593EA7D-D27C-BC45-B722-44C2E893B189}" presName="level" presStyleLbl="node1" presStyleIdx="3" presStyleCnt="4" custScaleY="70529">
        <dgm:presLayoutVars>
          <dgm:chMax val="1"/>
          <dgm:bulletEnabled val="1"/>
        </dgm:presLayoutVars>
      </dgm:prSet>
      <dgm:spPr/>
    </dgm:pt>
    <dgm:pt modelId="{06F554B9-4122-5D40-B356-66A60642F9C4}" type="pres">
      <dgm:prSet presAssocID="{0593EA7D-D27C-BC45-B722-44C2E893B18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CB62950-841A-194A-B147-CB7D076FEA03}" type="presOf" srcId="{0593EA7D-D27C-BC45-B722-44C2E893B189}" destId="{06F554B9-4122-5D40-B356-66A60642F9C4}" srcOrd="1" destOrd="0" presId="urn:microsoft.com/office/officeart/2005/8/layout/pyramid3"/>
    <dgm:cxn modelId="{78A56C77-5530-5245-B6B9-F8FAD9EC4B99}" srcId="{55E0CA9F-D9C3-814E-B9AA-E99EC19ED51B}" destId="{DEEA34E8-0FA3-3A44-BE53-965155BF9EEC}" srcOrd="2" destOrd="0" parTransId="{5A82FE55-98A0-BB4B-A0AD-6A6D1D9E92A9}" sibTransId="{515C0579-8049-434E-B6BC-112DDB67CB00}"/>
    <dgm:cxn modelId="{D0456389-02E8-8343-B8A4-0666BA20B0E6}" type="presOf" srcId="{693A60E9-FBB1-4A49-9CD9-E62B004504EE}" destId="{1C29725F-4DD2-514D-8F58-8B21F6AC60BE}" srcOrd="1" destOrd="0" presId="urn:microsoft.com/office/officeart/2005/8/layout/pyramid3"/>
    <dgm:cxn modelId="{AA06749C-BC3A-7640-973C-5B46B5242A83}" srcId="{55E0CA9F-D9C3-814E-B9AA-E99EC19ED51B}" destId="{5CBB9312-C6E2-4E4D-B2EE-4867EE6831D8}" srcOrd="0" destOrd="0" parTransId="{C1DA33C7-C095-ED43-B41E-35B5CBBEA2D7}" sibTransId="{942E5A8A-1BD3-724E-BAA8-4D921C0ABD29}"/>
    <dgm:cxn modelId="{A2F484B5-09BC-C445-B5C2-D671806A3F3F}" type="presOf" srcId="{55E0CA9F-D9C3-814E-B9AA-E99EC19ED51B}" destId="{42354F02-98A1-ED42-86B4-3DF13A998A27}" srcOrd="0" destOrd="0" presId="urn:microsoft.com/office/officeart/2005/8/layout/pyramid3"/>
    <dgm:cxn modelId="{44938FC2-59C6-2844-A12F-4E955093C0FE}" srcId="{55E0CA9F-D9C3-814E-B9AA-E99EC19ED51B}" destId="{693A60E9-FBB1-4A49-9CD9-E62B004504EE}" srcOrd="1" destOrd="0" parTransId="{34C51FF8-EDD9-D343-8F09-9E1F58DBBC94}" sibTransId="{BAF9964C-E7D7-194C-8F6B-0DE08AAB82E7}"/>
    <dgm:cxn modelId="{424F91CA-1E89-CD4F-A79E-15191C7C3052}" type="presOf" srcId="{5CBB9312-C6E2-4E4D-B2EE-4867EE6831D8}" destId="{C5148A67-6937-DA4A-8CED-00E2D3999F81}" srcOrd="0" destOrd="0" presId="urn:microsoft.com/office/officeart/2005/8/layout/pyramid3"/>
    <dgm:cxn modelId="{F995CBCC-520B-0A4A-B032-A7AD88C2C01E}" type="presOf" srcId="{0593EA7D-D27C-BC45-B722-44C2E893B189}" destId="{E9EC9FCC-BA18-224C-A9E4-0BE0B133E6FB}" srcOrd="0" destOrd="0" presId="urn:microsoft.com/office/officeart/2005/8/layout/pyramid3"/>
    <dgm:cxn modelId="{F04D8FCF-9FFE-684F-967C-C8F05AA48BA3}" type="presOf" srcId="{5CBB9312-C6E2-4E4D-B2EE-4867EE6831D8}" destId="{56A68EB6-FD9D-3142-98E4-9D9EFBF8F9DF}" srcOrd="1" destOrd="0" presId="urn:microsoft.com/office/officeart/2005/8/layout/pyramid3"/>
    <dgm:cxn modelId="{E578F0D6-D50F-FE44-880C-C263B984FF54}" type="presOf" srcId="{DEEA34E8-0FA3-3A44-BE53-965155BF9EEC}" destId="{11A72685-54E2-B04F-984F-EAD16C3ECB5F}" srcOrd="0" destOrd="0" presId="urn:microsoft.com/office/officeart/2005/8/layout/pyramid3"/>
    <dgm:cxn modelId="{301942E8-5428-414E-A2BE-1441397A4F32}" type="presOf" srcId="{693A60E9-FBB1-4A49-9CD9-E62B004504EE}" destId="{B5261D90-F6D1-A34E-A3CD-88A87976EBAB}" srcOrd="0" destOrd="0" presId="urn:microsoft.com/office/officeart/2005/8/layout/pyramid3"/>
    <dgm:cxn modelId="{08AA44EA-D425-B443-918A-BC182A38F58D}" srcId="{55E0CA9F-D9C3-814E-B9AA-E99EC19ED51B}" destId="{0593EA7D-D27C-BC45-B722-44C2E893B189}" srcOrd="3" destOrd="0" parTransId="{27511F6D-7D9F-034A-98C3-08BDF8184F85}" sibTransId="{806E6128-245D-AA46-AFE0-700BE9DECBB9}"/>
    <dgm:cxn modelId="{F8489EEB-AD64-E048-A4EF-5214FD1F2891}" type="presOf" srcId="{DEEA34E8-0FA3-3A44-BE53-965155BF9EEC}" destId="{022DD6DB-687D-7446-87FE-3DD5EFF3941C}" srcOrd="1" destOrd="0" presId="urn:microsoft.com/office/officeart/2005/8/layout/pyramid3"/>
    <dgm:cxn modelId="{90FC7E0F-7E63-4448-B031-90C37EBC7426}" type="presParOf" srcId="{42354F02-98A1-ED42-86B4-3DF13A998A27}" destId="{20A46DC4-E174-B24C-84AE-F49DE61D7AEF}" srcOrd="0" destOrd="0" presId="urn:microsoft.com/office/officeart/2005/8/layout/pyramid3"/>
    <dgm:cxn modelId="{964D43B6-534F-D847-B1C1-B7F6B8DD42D1}" type="presParOf" srcId="{20A46DC4-E174-B24C-84AE-F49DE61D7AEF}" destId="{C5148A67-6937-DA4A-8CED-00E2D3999F81}" srcOrd="0" destOrd="0" presId="urn:microsoft.com/office/officeart/2005/8/layout/pyramid3"/>
    <dgm:cxn modelId="{D4DC1F69-7780-1343-8706-B9597CD78F1B}" type="presParOf" srcId="{20A46DC4-E174-B24C-84AE-F49DE61D7AEF}" destId="{56A68EB6-FD9D-3142-98E4-9D9EFBF8F9DF}" srcOrd="1" destOrd="0" presId="urn:microsoft.com/office/officeart/2005/8/layout/pyramid3"/>
    <dgm:cxn modelId="{A28A7FCC-D281-AB47-9E25-EE3712B8A325}" type="presParOf" srcId="{42354F02-98A1-ED42-86B4-3DF13A998A27}" destId="{05C9EB97-43AB-834C-BFA1-41661A2BDCC2}" srcOrd="1" destOrd="0" presId="urn:microsoft.com/office/officeart/2005/8/layout/pyramid3"/>
    <dgm:cxn modelId="{8ECD0428-B78E-DC4C-8148-D5049ADB64D7}" type="presParOf" srcId="{05C9EB97-43AB-834C-BFA1-41661A2BDCC2}" destId="{B5261D90-F6D1-A34E-A3CD-88A87976EBAB}" srcOrd="0" destOrd="0" presId="urn:microsoft.com/office/officeart/2005/8/layout/pyramid3"/>
    <dgm:cxn modelId="{57BF70D9-E669-E941-B3DC-C006AE982340}" type="presParOf" srcId="{05C9EB97-43AB-834C-BFA1-41661A2BDCC2}" destId="{1C29725F-4DD2-514D-8F58-8B21F6AC60BE}" srcOrd="1" destOrd="0" presId="urn:microsoft.com/office/officeart/2005/8/layout/pyramid3"/>
    <dgm:cxn modelId="{0CD4D118-AC0C-7A4B-911C-8F9DC058E40C}" type="presParOf" srcId="{42354F02-98A1-ED42-86B4-3DF13A998A27}" destId="{89964CC6-D6F8-7641-880B-8F3EB9E46192}" srcOrd="2" destOrd="0" presId="urn:microsoft.com/office/officeart/2005/8/layout/pyramid3"/>
    <dgm:cxn modelId="{E739E1D1-93A2-B546-BEFE-F637FF798AC9}" type="presParOf" srcId="{89964CC6-D6F8-7641-880B-8F3EB9E46192}" destId="{11A72685-54E2-B04F-984F-EAD16C3ECB5F}" srcOrd="0" destOrd="0" presId="urn:microsoft.com/office/officeart/2005/8/layout/pyramid3"/>
    <dgm:cxn modelId="{4556D790-8D49-2343-9014-8A9246C35932}" type="presParOf" srcId="{89964CC6-D6F8-7641-880B-8F3EB9E46192}" destId="{022DD6DB-687D-7446-87FE-3DD5EFF3941C}" srcOrd="1" destOrd="0" presId="urn:microsoft.com/office/officeart/2005/8/layout/pyramid3"/>
    <dgm:cxn modelId="{CC4ECFBA-5233-1E40-B968-D533FD926D2B}" type="presParOf" srcId="{42354F02-98A1-ED42-86B4-3DF13A998A27}" destId="{A230F858-5CA6-114F-9B16-25347C29E763}" srcOrd="3" destOrd="0" presId="urn:microsoft.com/office/officeart/2005/8/layout/pyramid3"/>
    <dgm:cxn modelId="{F0D7E815-6EFA-5F4B-8E4E-F6EFBBB6E816}" type="presParOf" srcId="{A230F858-5CA6-114F-9B16-25347C29E763}" destId="{E9EC9FCC-BA18-224C-A9E4-0BE0B133E6FB}" srcOrd="0" destOrd="0" presId="urn:microsoft.com/office/officeart/2005/8/layout/pyramid3"/>
    <dgm:cxn modelId="{497CF351-0588-C843-AA9F-9DDC4B247728}" type="presParOf" srcId="{A230F858-5CA6-114F-9B16-25347C29E763}" destId="{06F554B9-4122-5D40-B356-66A60642F9C4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01DA2-788D-A543-9E8B-F68264E2A98A}">
      <dsp:nvSpPr>
        <dsp:cNvPr id="0" name=""/>
        <dsp:cNvSpPr/>
      </dsp:nvSpPr>
      <dsp:spPr>
        <a:xfrm rot="16200000">
          <a:off x="374497" y="-374497"/>
          <a:ext cx="1948922" cy="2697916"/>
        </a:xfrm>
        <a:prstGeom prst="round1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Соревнование</a:t>
          </a:r>
        </a:p>
      </dsp:txBody>
      <dsp:txXfrm rot="5400000">
        <a:off x="0" y="0"/>
        <a:ext cx="2697916" cy="1461691"/>
      </dsp:txXfrm>
    </dsp:sp>
    <dsp:sp modelId="{D04F9581-8AF7-D940-9FB8-E785AF04E8BA}">
      <dsp:nvSpPr>
        <dsp:cNvPr id="0" name=""/>
        <dsp:cNvSpPr/>
      </dsp:nvSpPr>
      <dsp:spPr>
        <a:xfrm>
          <a:off x="2697916" y="0"/>
          <a:ext cx="2697916" cy="1948922"/>
        </a:xfrm>
        <a:prstGeom prst="round1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Сотрудничество</a:t>
          </a:r>
        </a:p>
      </dsp:txBody>
      <dsp:txXfrm>
        <a:off x="2697916" y="0"/>
        <a:ext cx="2697916" cy="1461691"/>
      </dsp:txXfrm>
    </dsp:sp>
    <dsp:sp modelId="{690F90F4-0DFB-F149-8BFA-7446372EBA41}">
      <dsp:nvSpPr>
        <dsp:cNvPr id="0" name=""/>
        <dsp:cNvSpPr/>
      </dsp:nvSpPr>
      <dsp:spPr>
        <a:xfrm rot="10800000">
          <a:off x="0" y="1948922"/>
          <a:ext cx="2697916" cy="1948922"/>
        </a:xfrm>
        <a:prstGeom prst="round1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Избегание</a:t>
          </a:r>
        </a:p>
      </dsp:txBody>
      <dsp:txXfrm rot="10800000">
        <a:off x="0" y="2436153"/>
        <a:ext cx="2697916" cy="1461691"/>
      </dsp:txXfrm>
    </dsp:sp>
    <dsp:sp modelId="{8EEEFD5D-0B21-D94C-A0DF-C0144D2D6E60}">
      <dsp:nvSpPr>
        <dsp:cNvPr id="0" name=""/>
        <dsp:cNvSpPr/>
      </dsp:nvSpPr>
      <dsp:spPr>
        <a:xfrm rot="5400000">
          <a:off x="3072413" y="1574425"/>
          <a:ext cx="1948922" cy="269791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Приспособление</a:t>
          </a:r>
        </a:p>
      </dsp:txBody>
      <dsp:txXfrm rot="-5400000">
        <a:off x="2697916" y="2436152"/>
        <a:ext cx="2697916" cy="1461691"/>
      </dsp:txXfrm>
    </dsp:sp>
    <dsp:sp modelId="{0FF8C6A9-141C-A548-9EEE-442DD64EBEA1}">
      <dsp:nvSpPr>
        <dsp:cNvPr id="0" name=""/>
        <dsp:cNvSpPr/>
      </dsp:nvSpPr>
      <dsp:spPr>
        <a:xfrm>
          <a:off x="1721972" y="1461691"/>
          <a:ext cx="1951888" cy="974461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Компромисс</a:t>
          </a:r>
        </a:p>
      </dsp:txBody>
      <dsp:txXfrm>
        <a:off x="1769541" y="1509260"/>
        <a:ext cx="1856750" cy="879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48A67-6937-DA4A-8CED-00E2D3999F81}">
      <dsp:nvSpPr>
        <dsp:cNvPr id="0" name=""/>
        <dsp:cNvSpPr/>
      </dsp:nvSpPr>
      <dsp:spPr>
        <a:xfrm rot="10800000">
          <a:off x="0" y="0"/>
          <a:ext cx="8127999" cy="827411"/>
        </a:xfrm>
        <a:prstGeom prst="trapezoid">
          <a:avLst>
            <a:gd name="adj" fmla="val 75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О ситуации в бизнесе клиента</a:t>
          </a:r>
        </a:p>
      </dsp:txBody>
      <dsp:txXfrm rot="-10800000">
        <a:off x="1422400" y="0"/>
        <a:ext cx="5283199" cy="827411"/>
      </dsp:txXfrm>
    </dsp:sp>
    <dsp:sp modelId="{B5261D90-F6D1-A34E-A3CD-88A87976EBAB}">
      <dsp:nvSpPr>
        <dsp:cNvPr id="0" name=""/>
        <dsp:cNvSpPr/>
      </dsp:nvSpPr>
      <dsp:spPr>
        <a:xfrm rot="10800000">
          <a:off x="620558" y="827411"/>
          <a:ext cx="6886882" cy="868147"/>
        </a:xfrm>
        <a:prstGeom prst="trapezoid">
          <a:avLst>
            <a:gd name="adj" fmla="val 75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О трудностях клиента</a:t>
          </a:r>
        </a:p>
      </dsp:txBody>
      <dsp:txXfrm rot="-10800000">
        <a:off x="1825763" y="827411"/>
        <a:ext cx="4476473" cy="868147"/>
      </dsp:txXfrm>
    </dsp:sp>
    <dsp:sp modelId="{11A72685-54E2-B04F-984F-EAD16C3ECB5F}">
      <dsp:nvSpPr>
        <dsp:cNvPr id="0" name=""/>
        <dsp:cNvSpPr/>
      </dsp:nvSpPr>
      <dsp:spPr>
        <a:xfrm rot="10800000">
          <a:off x="1271669" y="1695559"/>
          <a:ext cx="5584660" cy="1050492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Вопросы на наращивание серьёзности проблема</a:t>
          </a:r>
        </a:p>
      </dsp:txBody>
      <dsp:txXfrm rot="-10800000">
        <a:off x="2248985" y="1695559"/>
        <a:ext cx="3630029" cy="1050492"/>
      </dsp:txXfrm>
    </dsp:sp>
    <dsp:sp modelId="{E9EC9FCC-BA18-224C-A9E4-0BE0B133E6FB}">
      <dsp:nvSpPr>
        <dsp:cNvPr id="0" name=""/>
        <dsp:cNvSpPr/>
      </dsp:nvSpPr>
      <dsp:spPr>
        <a:xfrm rot="10800000">
          <a:off x="2059539" y="2746052"/>
          <a:ext cx="4008921" cy="2672614"/>
        </a:xfrm>
        <a:prstGeom prst="trapezoid">
          <a:avLst>
            <a:gd name="adj" fmla="val 75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Вопросы, акцентирующие полезность решения</a:t>
          </a:r>
        </a:p>
      </dsp:txBody>
      <dsp:txXfrm rot="-10800000">
        <a:off x="2059539" y="2746052"/>
        <a:ext cx="4008921" cy="2672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33E6-F848-EE9D-BBB1-D321B40C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B5F2FC-8544-1F58-0C1B-E96560332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BA517-3A6A-E7F3-5A41-FDE0FC96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0C5358-0C71-D4D4-8DD6-3BED8F0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A48FA-83BC-5A53-31D3-B95A034A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64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1D33D-B7E6-EFA9-6D2C-B2CC444A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065FEA-F65A-A715-AFCC-8B18984B0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FF74BD-1463-9507-F802-458685D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259948-E080-C20C-BAD1-47106FFE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90899E-276C-AE64-D8EE-7FA48210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37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DE79C8E-AE37-B561-E066-371B7DDB1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8AF58C-36BE-5225-17CD-116B0D21A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B48A28-F6BD-DB44-CEB7-C5DE9E24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1AA3A-D9F9-6CC5-235D-C5D24858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78E3F-E9F4-2684-7DDC-A79DA436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555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10311-1C46-7307-D169-4F029B9B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44214A-CE13-BB78-4ABA-8EB68D202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31A5FF-C899-5973-2CC0-434E63D73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157451-1B1F-6508-6A84-7B0484DE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40DEE5-723D-F150-8AA1-557D13D7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1374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21B04-0FD7-ED98-0E40-59AB2337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5CA2FF-C870-5623-FECD-2A32C3723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329DF4-FD05-847F-7CB1-BCD63640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07F05-49CE-AD6A-0952-394D4CFD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BE076-1B6A-E17A-612E-B5E14AE7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192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450D7-7E51-1D32-7ABA-72EEBC32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350105-79E0-719D-918F-9FB378B99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29E254-C26D-E9C3-6E45-11FD36DA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B71D09-AA7C-A47E-3D46-354B7EA6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672C6A-C762-536A-6707-134E8D92A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4A084A-08D6-D185-8F20-DF8EEB71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017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2D371-8C46-6CEF-9320-14A89DD5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A4B86B-DE6D-035E-BE9A-AF62E7C4B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F15513-6EDD-3673-DC49-197FCECDA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918BD94-647E-F547-6705-A87EE6630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48F463-9D48-1E4C-7797-C25980DAB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7D619F7-A0AB-6244-B81D-ADB95694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A6A724-2869-FBA6-E61C-4BF403A6B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E3E2D8-3BB0-59E0-C230-0F2D5BC2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659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44566-83F5-5545-B8CD-E57D7FC9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06ECC3C-5E5B-D0D8-18C7-251589E2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7B2A25-ACBD-5808-24E2-4D32447D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90460A-1149-2A44-E4CF-27EF9F13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16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D283987-4288-72BF-4A95-5DD95539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58270A-6EC7-3113-F2D1-C790B920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DDDC12-3A89-72CB-1856-32C58BA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56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8E50F-8FEB-AC2F-8CAB-5F6F63C2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81677-3BBB-B232-E3D7-16CA0DF34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4747CE-8D37-5986-52CC-C302EF023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A00027-12DB-4A20-FF2F-6CDEC1B7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DE427F-6A3C-9596-38A3-25B4C94B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2885F4-AA00-CC94-6897-D38A127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90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BB8F8-6285-EB45-39A5-E6CBCB15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5751422-0449-F701-F5E0-A5FBBF7FB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E4A263-703D-B745-7674-4D8033A4F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DC48ED-8375-710C-D082-713D6A10A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36868C-E79B-A394-CAE2-EE3311F5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6468BD-9870-BE3D-DDB9-64F1D49A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81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D1B7D-5AE8-A361-850E-86EA0F1A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D00FBC-E662-BB2C-22EC-3542F10F2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1DEA32-C991-E9E4-C751-D310E5138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F1524-F40E-9B5C-EEF9-13FA86241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7AEC1-52C3-AFB3-28D7-40A8B0076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5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7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9.png"/><Relationship Id="rId10" Type="http://schemas.microsoft.com/office/2007/relationships/diagramDrawing" Target="../diagrams/drawing2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lck.ru/34N8R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5419"/>
            <a:ext cx="9144000" cy="2269309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C00000"/>
                </a:solidFill>
              </a:rPr>
              <a:t>Переговоры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1087"/>
            <a:ext cx="9144000" cy="14610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Подготовка к переговорам</a:t>
            </a:r>
          </a:p>
          <a:p>
            <a:r>
              <a:rPr lang="ru-RU" dirty="0"/>
              <a:t>Управление переговорным процессом</a:t>
            </a:r>
          </a:p>
          <a:p>
            <a:r>
              <a:rPr lang="ru-RU" dirty="0"/>
              <a:t>Аргументация и влияние</a:t>
            </a:r>
          </a:p>
          <a:p>
            <a:r>
              <a:rPr lang="ru-RU" dirty="0"/>
              <a:t>Эмоциональный интеллект в переговорах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157" y="36489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BATNA</a:t>
            </a:r>
            <a:r>
              <a:rPr lang="ru-RU"/>
              <a:t> / ЛАОС</a:t>
            </a:r>
            <a:endParaRPr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F62689F-E337-D2E2-59AB-5E4DA809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7" y="1107830"/>
            <a:ext cx="11406808" cy="5200204"/>
          </a:xfrm>
        </p:spPr>
        <p:txBody>
          <a:bodyPr>
            <a:normAutofit fontScale="70000" lnSpcReduction="20000"/>
          </a:bodyPr>
          <a:lstStyle/>
          <a:p>
            <a:pPr marL="12700" marR="217170">
              <a:lnSpc>
                <a:spcPct val="120000"/>
              </a:lnSpc>
              <a:spcBef>
                <a:spcPts val="100"/>
              </a:spcBef>
            </a:pPr>
            <a:r>
              <a:rPr lang="en" sz="3400" b="1"/>
              <a:t>BATNA</a:t>
            </a:r>
            <a:r>
              <a:rPr lang="en" sz="3400"/>
              <a:t> (</a:t>
            </a:r>
            <a:r>
              <a:rPr lang="en-US" sz="3400"/>
              <a:t>Best Alternative To Negotiation Agreement</a:t>
            </a:r>
            <a:r>
              <a:rPr lang="en" sz="3400"/>
              <a:t>) </a:t>
            </a:r>
            <a:r>
              <a:rPr lang="ru-RU" sz="3400"/>
              <a:t>или</a:t>
            </a:r>
          </a:p>
          <a:p>
            <a:pPr marL="12700" marR="217170">
              <a:lnSpc>
                <a:spcPct val="120000"/>
              </a:lnSpc>
              <a:spcBef>
                <a:spcPts val="100"/>
              </a:spcBef>
            </a:pPr>
            <a:r>
              <a:rPr lang="ru-RU" sz="3400" b="1"/>
              <a:t>ЛАОС</a:t>
            </a:r>
            <a:r>
              <a:rPr lang="ru-RU" sz="3400"/>
              <a:t> (лучшая альтернатива обсуждаемому соглашению)</a:t>
            </a:r>
            <a:br>
              <a:rPr lang="ru-RU" sz="3400"/>
            </a:br>
            <a:r>
              <a:rPr lang="ru-RU" sz="3400"/>
              <a:t>— это </a:t>
            </a:r>
            <a:r>
              <a:rPr lang="ru-RU" sz="3400">
                <a:solidFill>
                  <a:schemeClr val="accent5">
                    <a:lumMod val="50000"/>
                  </a:schemeClr>
                </a:solidFill>
              </a:rPr>
              <a:t>наиболее выгодный альтернативный курс действий</a:t>
            </a:r>
            <a:r>
              <a:rPr lang="ru-RU" sz="3400"/>
              <a:t>, который сторона может предпринять, если переговоры не удаются и соглашение не может быть достигнуто.</a:t>
            </a:r>
            <a:endParaRPr lang="ru-RU" sz="4600">
              <a:latin typeface="Arial"/>
              <a:cs typeface="Arial"/>
            </a:endParaRPr>
          </a:p>
          <a:p>
            <a:pPr marL="360000" indent="-360000">
              <a:lnSpc>
                <a:spcPct val="110000"/>
              </a:lnSpc>
            </a:pPr>
            <a:r>
              <a:rPr lang="ru-RU" sz="3400"/>
              <a:t>Какой вариант оптимальный для нас, если не договоримся?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/>
              <a:t>Пойдём искать другого сотрудника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/>
              <a:t>Передадим функционал другому сотруднику (есть кем заменить)</a:t>
            </a:r>
          </a:p>
          <a:p>
            <a:pPr marL="360000" indent="-360000">
              <a:lnSpc>
                <a:spcPct val="110000"/>
              </a:lnSpc>
            </a:pPr>
            <a:r>
              <a:rPr lang="ru-RU" sz="3400"/>
              <a:t>Какой вариант оптимальный для другой стороны, если не договоримся?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/>
              <a:t>Пойдёт искать другую работу</a:t>
            </a:r>
            <a:endParaRPr lang="en-US" sz="2600"/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/>
              <a:t>Уйдёт на другую работу, которую уже нашёл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/>
              <a:t>Будет подрабатывать на стороне</a:t>
            </a:r>
          </a:p>
          <a:p>
            <a:pPr marL="0" marR="224154" indent="0">
              <a:lnSpc>
                <a:spcPct val="138900"/>
              </a:lnSpc>
              <a:spcBef>
                <a:spcPts val="100"/>
              </a:spcBef>
              <a:buNone/>
            </a:pPr>
            <a:endParaRPr lang="ru-RU"/>
          </a:p>
          <a:p>
            <a:pPr marL="0" marR="224154" indent="0">
              <a:lnSpc>
                <a:spcPct val="138900"/>
              </a:lnSpc>
              <a:spcBef>
                <a:spcPts val="100"/>
              </a:spcBef>
              <a:buNone/>
            </a:pPr>
            <a:r>
              <a:rPr lang="ru-RU" sz="2600" b="1"/>
              <a:t>Кейс: Ведущий программист просит внеочередную прибавку к жалованию в $1000 в марте, угрожая уходом.</a:t>
            </a:r>
          </a:p>
          <a:p>
            <a:pPr marL="0" marR="5080" indent="0">
              <a:lnSpc>
                <a:spcPct val="138900"/>
              </a:lnSpc>
              <a:spcBef>
                <a:spcPts val="5"/>
              </a:spcBef>
              <a:buNone/>
            </a:pPr>
            <a:r>
              <a:rPr lang="ru-RU" sz="2600"/>
              <a:t>Если мы не уговорим его подождать до ежегодного пересмотра ЗП в декабре, то наш ЛАОС — сделать ведущим программистом сотрудника, которого менторил этот самый ведущий программист последний месяц.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349" y="3768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WATNA</a:t>
            </a:r>
            <a:r>
              <a:rPr lang="ru-RU"/>
              <a:t> / ХАОС</a:t>
            </a:r>
            <a:endParaRPr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50CBB3-25E8-56EB-5593-6950329E9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152939"/>
            <a:ext cx="11343861" cy="5512904"/>
          </a:xfrm>
        </p:spPr>
        <p:txBody>
          <a:bodyPr>
            <a:normAutofit fontScale="77500" lnSpcReduction="20000"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lang="en" sz="3100" b="1"/>
              <a:t>WATNA</a:t>
            </a:r>
            <a:r>
              <a:rPr lang="en" sz="3100"/>
              <a:t> (</a:t>
            </a:r>
            <a:r>
              <a:rPr lang="en-US" sz="3100"/>
              <a:t>Worst Alternative To Negotiation Agreement</a:t>
            </a:r>
            <a:r>
              <a:rPr lang="en" sz="3100"/>
              <a:t>) </a:t>
            </a:r>
            <a:r>
              <a:rPr lang="ru-RU" sz="3100"/>
              <a:t>или</a:t>
            </a:r>
          </a:p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lang="ru-RU" sz="3100" b="1"/>
              <a:t>ХАОС</a:t>
            </a:r>
            <a:r>
              <a:rPr lang="ru-RU" sz="3100"/>
              <a:t> (Худшая Альтернатива Обсуждаемому Соглашению) — наименее выгодный для нас альтернативный курс действий, который сторона может предпринять, если переговоры не удаются и соглашение не может быть достигнуто.</a:t>
            </a:r>
            <a:endParaRPr lang="ru-RU"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lang="ru-RU" sz="3100"/>
              <a:t>Какой самый негативный вариант развития событий для нас, если не договоримся?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/>
              <a:t>Уход программиста вместе с его подопечным в другую компанию.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/>
              <a:t>Распространит много негатива о компании (внутри и снаружи)</a:t>
            </a: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lang="ru-RU" sz="3100"/>
              <a:t>Какой самый негативный вариант развития событий для другой стороны, если не договоримся?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/>
              <a:t>Будет искать очень долго (сложно найти работу на такую ЗП)</a:t>
            </a:r>
          </a:p>
          <a:p>
            <a:pPr marL="0" indent="0">
              <a:lnSpc>
                <a:spcPct val="100000"/>
              </a:lnSpc>
              <a:spcBef>
                <a:spcPts val="1310"/>
              </a:spcBef>
              <a:buNone/>
            </a:pPr>
            <a:endParaRPr lang="ru-RU"/>
          </a:p>
          <a:p>
            <a:pPr marL="0" indent="0">
              <a:lnSpc>
                <a:spcPct val="100000"/>
              </a:lnSpc>
              <a:spcBef>
                <a:spcPts val="1310"/>
              </a:spcBef>
              <a:buNone/>
            </a:pPr>
            <a:r>
              <a:rPr lang="ru-RU" sz="2600" b="1"/>
              <a:t>Кейс: Ведущий программист просит внеочередную прибавку к жалованию в $1000 в марте, угрожая уходом.</a:t>
            </a:r>
          </a:p>
          <a:p>
            <a:pPr marL="0" indent="0">
              <a:lnSpc>
                <a:spcPct val="100000"/>
              </a:lnSpc>
              <a:spcBef>
                <a:spcPts val="1310"/>
              </a:spcBef>
              <a:buNone/>
            </a:pPr>
            <a:r>
              <a:rPr lang="ru-RU" sz="2600"/>
              <a:t>Худший для нас вариант — уход программиста вместе с его подопечным в другую компанию.</a:t>
            </a:r>
          </a:p>
          <a:p>
            <a:pPr marL="0" indent="0">
              <a:lnSpc>
                <a:spcPct val="100000"/>
              </a:lnSpc>
              <a:spcBef>
                <a:spcPts val="1310"/>
              </a:spcBef>
              <a:buNone/>
            </a:pPr>
            <a:endParaRPr lang="ru-RU"/>
          </a:p>
          <a:p>
            <a:pPr marL="0" indent="0">
              <a:buNone/>
            </a:pPr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668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ZOPA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7B14F0-4ED8-FE78-0D51-8C5F394FD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52"/>
            <a:ext cx="10515600" cy="4639711"/>
          </a:xfrm>
        </p:spPr>
        <p:txBody>
          <a:bodyPr>
            <a:normAutofit fontScale="92500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b="1"/>
              <a:t>ZOPA</a:t>
            </a:r>
            <a:r>
              <a:rPr lang="en"/>
              <a:t> — Zone of Possible Agreement.</a:t>
            </a:r>
            <a:endParaRPr lang="ru-RU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/>
              <a:t>— зона возможного соглашения определяется:</a:t>
            </a:r>
          </a:p>
          <a:p>
            <a:pPr marR="951230">
              <a:lnSpc>
                <a:spcPct val="100000"/>
              </a:lnSpc>
              <a:tabLst>
                <a:tab pos="298450" algn="l"/>
              </a:tabLst>
            </a:pPr>
            <a:r>
              <a:rPr lang="ru-RU"/>
              <a:t>границей, дальше которой вы не можете пойти в своих уступках</a:t>
            </a:r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/>
              <a:t>границей возможностей ваших оппонентов, дальше которой они не могут пойти в своих уступках (за ней идет </a:t>
            </a:r>
            <a:r>
              <a:rPr lang="en"/>
              <a:t>BATNA)</a:t>
            </a:r>
            <a:endParaRPr lang="ru-RU"/>
          </a:p>
          <a:p>
            <a:pPr marL="0" marR="5080" indent="0">
              <a:lnSpc>
                <a:spcPct val="100000"/>
              </a:lnSpc>
              <a:buNone/>
              <a:tabLst>
                <a:tab pos="298450" algn="l"/>
              </a:tabLst>
            </a:pPr>
            <a:endParaRPr lang="en-US" i="1"/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/>
              <a:t>Компания: </a:t>
            </a:r>
            <a:r>
              <a:rPr lang="ru-RU" i="1"/>
              <a:t>«Можем поднять ЗП максимум на </a:t>
            </a:r>
            <a:r>
              <a:rPr lang="en-US" i="1"/>
              <a:t>$</a:t>
            </a:r>
            <a:r>
              <a:rPr lang="ru-RU" i="1"/>
              <a:t>200»</a:t>
            </a:r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/>
              <a:t>Сотрудник: </a:t>
            </a:r>
            <a:r>
              <a:rPr lang="ru-RU" i="1"/>
              <a:t>«Пусть поднимут ЗП хотя бы на $100»</a:t>
            </a:r>
            <a:endParaRPr lang="en-US" i="1"/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en-US"/>
              <a:t>ZOPA — $100–200</a:t>
            </a:r>
            <a:endParaRPr lang="en"/>
          </a:p>
          <a:p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417" y="441858"/>
            <a:ext cx="511202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Визуализация ZOPA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0C66BB-796C-221A-6A48-B3E955266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1626842"/>
            <a:ext cx="4850293" cy="4688492"/>
          </a:xfrm>
        </p:spPr>
        <p:txBody>
          <a:bodyPr>
            <a:normAutofit fontScale="85000" lnSpcReduction="10000"/>
          </a:bodyPr>
          <a:lstStyle/>
          <a:p>
            <a:pPr marL="252000" indent="-252000">
              <a:lnSpc>
                <a:spcPct val="120000"/>
              </a:lnSpc>
              <a:spcBef>
                <a:spcPts val="940"/>
              </a:spcBef>
            </a:pPr>
            <a:r>
              <a:rPr lang="ru-RU"/>
              <a:t>Вы готовы поднять программисту ЗП не на $1000, а на $200 с определенными условиями.</a:t>
            </a:r>
          </a:p>
          <a:p>
            <a:pPr marL="252000" indent="-252000">
              <a:lnSpc>
                <a:spcPct val="120000"/>
              </a:lnSpc>
              <a:spcBef>
                <a:spcPts val="1310"/>
              </a:spcBef>
            </a:pPr>
            <a:r>
              <a:rPr lang="ru-RU"/>
              <a:t>Ваш коридор: $0-200.</a:t>
            </a:r>
          </a:p>
          <a:p>
            <a:pPr marL="252000" marR="5080" indent="-252000">
              <a:lnSpc>
                <a:spcPct val="120000"/>
              </a:lnSpc>
            </a:pPr>
            <a:r>
              <a:rPr lang="ru-RU"/>
              <a:t>Он готов согласиться на сделку, если сумма повышения будет от $150. Если сумма меньше, то человек уходит.</a:t>
            </a:r>
          </a:p>
          <a:p>
            <a:pPr marL="252000" indent="-252000">
              <a:lnSpc>
                <a:spcPct val="120000"/>
              </a:lnSpc>
              <a:spcBef>
                <a:spcPts val="1310"/>
              </a:spcBef>
            </a:pPr>
            <a:r>
              <a:rPr lang="en"/>
              <a:t>ZOPA: $150-200.</a:t>
            </a:r>
          </a:p>
        </p:txBody>
      </p:sp>
      <p:sp>
        <p:nvSpPr>
          <p:cNvPr id="5" name="AutoShape 449">
            <a:extLst>
              <a:ext uri="{FF2B5EF4-FFF2-40B4-BE49-F238E27FC236}">
                <a16:creationId xmlns:a16="http://schemas.microsoft.com/office/drawing/2014/main" id="{74EE0F12-1FDA-BDF6-396B-F4AF1259F610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7595763" y="1844147"/>
            <a:ext cx="144988" cy="796806"/>
          </a:xfrm>
          <a:custGeom>
            <a:avLst/>
            <a:gdLst>
              <a:gd name="T0" fmla="+- 0 11060 10598"/>
              <a:gd name="T1" fmla="*/ T0 w 462"/>
              <a:gd name="T2" fmla="+- 0 6594 4287"/>
              <a:gd name="T3" fmla="*/ 6594 h 2539"/>
              <a:gd name="T4" fmla="+- 0 11058 10598"/>
              <a:gd name="T5" fmla="*/ T4 w 462"/>
              <a:gd name="T6" fmla="+- 0 6582 4287"/>
              <a:gd name="T7" fmla="*/ 6582 h 2539"/>
              <a:gd name="T8" fmla="+- 0 11051 10598"/>
              <a:gd name="T9" fmla="*/ T8 w 462"/>
              <a:gd name="T10" fmla="+- 0 6572 4287"/>
              <a:gd name="T11" fmla="*/ 6572 h 2539"/>
              <a:gd name="T12" fmla="+- 0 11040 10598"/>
              <a:gd name="T13" fmla="*/ T12 w 462"/>
              <a:gd name="T14" fmla="+- 0 6565 4287"/>
              <a:gd name="T15" fmla="*/ 6565 h 2539"/>
              <a:gd name="T16" fmla="+- 0 11028 10598"/>
              <a:gd name="T17" fmla="*/ T16 w 462"/>
              <a:gd name="T18" fmla="+- 0 6562 4287"/>
              <a:gd name="T19" fmla="*/ 6562 h 2539"/>
              <a:gd name="T20" fmla="+- 0 11017 10598"/>
              <a:gd name="T21" fmla="*/ T20 w 462"/>
              <a:gd name="T22" fmla="+- 0 6565 4287"/>
              <a:gd name="T23" fmla="*/ 6565 h 2539"/>
              <a:gd name="T24" fmla="+- 0 11006 10598"/>
              <a:gd name="T25" fmla="*/ T24 w 462"/>
              <a:gd name="T26" fmla="+- 0 6572 4287"/>
              <a:gd name="T27" fmla="*/ 6572 h 2539"/>
              <a:gd name="T28" fmla="+- 0 10829 10598"/>
              <a:gd name="T29" fmla="*/ T28 w 462"/>
              <a:gd name="T30" fmla="+- 0 6749 4287"/>
              <a:gd name="T31" fmla="*/ 6749 h 2539"/>
              <a:gd name="T32" fmla="+- 0 10652 10598"/>
              <a:gd name="T33" fmla="*/ T32 w 462"/>
              <a:gd name="T34" fmla="+- 0 6572 4287"/>
              <a:gd name="T35" fmla="*/ 6572 h 2539"/>
              <a:gd name="T36" fmla="+- 0 10641 10598"/>
              <a:gd name="T37" fmla="*/ T36 w 462"/>
              <a:gd name="T38" fmla="+- 0 6565 4287"/>
              <a:gd name="T39" fmla="*/ 6565 h 2539"/>
              <a:gd name="T40" fmla="+- 0 10630 10598"/>
              <a:gd name="T41" fmla="*/ T40 w 462"/>
              <a:gd name="T42" fmla="+- 0 6562 4287"/>
              <a:gd name="T43" fmla="*/ 6562 h 2539"/>
              <a:gd name="T44" fmla="+- 0 10618 10598"/>
              <a:gd name="T45" fmla="*/ T44 w 462"/>
              <a:gd name="T46" fmla="+- 0 6565 4287"/>
              <a:gd name="T47" fmla="*/ 6565 h 2539"/>
              <a:gd name="T48" fmla="+- 0 10608 10598"/>
              <a:gd name="T49" fmla="*/ T48 w 462"/>
              <a:gd name="T50" fmla="+- 0 6572 4287"/>
              <a:gd name="T51" fmla="*/ 6572 h 2539"/>
              <a:gd name="T52" fmla="+- 0 10601 10598"/>
              <a:gd name="T53" fmla="*/ T52 w 462"/>
              <a:gd name="T54" fmla="+- 0 6582 4287"/>
              <a:gd name="T55" fmla="*/ 6582 h 2539"/>
              <a:gd name="T56" fmla="+- 0 10598 10598"/>
              <a:gd name="T57" fmla="*/ T56 w 462"/>
              <a:gd name="T58" fmla="+- 0 6594 4287"/>
              <a:gd name="T59" fmla="*/ 6594 h 2539"/>
              <a:gd name="T60" fmla="+- 0 10601 10598"/>
              <a:gd name="T61" fmla="*/ T60 w 462"/>
              <a:gd name="T62" fmla="+- 0 6606 4287"/>
              <a:gd name="T63" fmla="*/ 6606 h 2539"/>
              <a:gd name="T64" fmla="+- 0 10608 10598"/>
              <a:gd name="T65" fmla="*/ T64 w 462"/>
              <a:gd name="T66" fmla="+- 0 6616 4287"/>
              <a:gd name="T67" fmla="*/ 6616 h 2539"/>
              <a:gd name="T68" fmla="+- 0 10798 10598"/>
              <a:gd name="T69" fmla="*/ T68 w 462"/>
              <a:gd name="T70" fmla="+- 0 6806 4287"/>
              <a:gd name="T71" fmla="*/ 6806 h 2539"/>
              <a:gd name="T72" fmla="+- 0 10798 10598"/>
              <a:gd name="T73" fmla="*/ T72 w 462"/>
              <a:gd name="T74" fmla="+- 0 6793 4287"/>
              <a:gd name="T75" fmla="*/ 6793 h 2539"/>
              <a:gd name="T76" fmla="+- 0 10860 10598"/>
              <a:gd name="T77" fmla="*/ T76 w 462"/>
              <a:gd name="T78" fmla="+- 0 6793 4287"/>
              <a:gd name="T79" fmla="*/ 6793 h 2539"/>
              <a:gd name="T80" fmla="+- 0 10860 10598"/>
              <a:gd name="T81" fmla="*/ T80 w 462"/>
              <a:gd name="T82" fmla="+- 0 6806 4287"/>
              <a:gd name="T83" fmla="*/ 6806 h 2539"/>
              <a:gd name="T84" fmla="+- 0 11051 10598"/>
              <a:gd name="T85" fmla="*/ T84 w 462"/>
              <a:gd name="T86" fmla="+- 0 6616 4287"/>
              <a:gd name="T87" fmla="*/ 6616 h 2539"/>
              <a:gd name="T88" fmla="+- 0 11058 10598"/>
              <a:gd name="T89" fmla="*/ T88 w 462"/>
              <a:gd name="T90" fmla="+- 0 6606 4287"/>
              <a:gd name="T91" fmla="*/ 6606 h 2539"/>
              <a:gd name="T92" fmla="+- 0 11060 10598"/>
              <a:gd name="T93" fmla="*/ T92 w 462"/>
              <a:gd name="T94" fmla="+- 0 6594 4287"/>
              <a:gd name="T95" fmla="*/ 6594 h 2539"/>
              <a:gd name="T96" fmla="+- 0 10860 10598"/>
              <a:gd name="T97" fmla="*/ T96 w 462"/>
              <a:gd name="T98" fmla="+- 0 6718 4287"/>
              <a:gd name="T99" fmla="*/ 6718 h 2539"/>
              <a:gd name="T100" fmla="+- 0 10860 10598"/>
              <a:gd name="T101" fmla="*/ T100 w 462"/>
              <a:gd name="T102" fmla="+- 0 4287 4287"/>
              <a:gd name="T103" fmla="*/ 4287 h 2539"/>
              <a:gd name="T104" fmla="+- 0 10798 10598"/>
              <a:gd name="T105" fmla="*/ T104 w 462"/>
              <a:gd name="T106" fmla="+- 0 4287 4287"/>
              <a:gd name="T107" fmla="*/ 4287 h 2539"/>
              <a:gd name="T108" fmla="+- 0 10798 10598"/>
              <a:gd name="T109" fmla="*/ T108 w 462"/>
              <a:gd name="T110" fmla="+- 0 6718 4287"/>
              <a:gd name="T111" fmla="*/ 6718 h 2539"/>
              <a:gd name="T112" fmla="+- 0 10829 10598"/>
              <a:gd name="T113" fmla="*/ T112 w 462"/>
              <a:gd name="T114" fmla="+- 0 6749 4287"/>
              <a:gd name="T115" fmla="*/ 6749 h 2539"/>
              <a:gd name="T116" fmla="+- 0 10860 10598"/>
              <a:gd name="T117" fmla="*/ T116 w 462"/>
              <a:gd name="T118" fmla="+- 0 6718 4287"/>
              <a:gd name="T119" fmla="*/ 6718 h 2539"/>
              <a:gd name="T120" fmla="+- 0 10860 10598"/>
              <a:gd name="T121" fmla="*/ T120 w 462"/>
              <a:gd name="T122" fmla="+- 0 6806 4287"/>
              <a:gd name="T123" fmla="*/ 6806 h 2539"/>
              <a:gd name="T124" fmla="+- 0 10860 10598"/>
              <a:gd name="T125" fmla="*/ T124 w 462"/>
              <a:gd name="T126" fmla="+- 0 6793 4287"/>
              <a:gd name="T127" fmla="*/ 6793 h 2539"/>
              <a:gd name="T128" fmla="+- 0 10798 10598"/>
              <a:gd name="T129" fmla="*/ T128 w 462"/>
              <a:gd name="T130" fmla="+- 0 6793 4287"/>
              <a:gd name="T131" fmla="*/ 6793 h 2539"/>
              <a:gd name="T132" fmla="+- 0 10798 10598"/>
              <a:gd name="T133" fmla="*/ T132 w 462"/>
              <a:gd name="T134" fmla="+- 0 6806 4287"/>
              <a:gd name="T135" fmla="*/ 6806 h 2539"/>
              <a:gd name="T136" fmla="+- 0 10807 10598"/>
              <a:gd name="T137" fmla="*/ T136 w 462"/>
              <a:gd name="T138" fmla="+- 0 6815 4287"/>
              <a:gd name="T139" fmla="*/ 6815 h 2539"/>
              <a:gd name="T140" fmla="+- 0 10817 10598"/>
              <a:gd name="T141" fmla="*/ T140 w 462"/>
              <a:gd name="T142" fmla="+- 0 6822 4287"/>
              <a:gd name="T143" fmla="*/ 6822 h 2539"/>
              <a:gd name="T144" fmla="+- 0 10829 10598"/>
              <a:gd name="T145" fmla="*/ T144 w 462"/>
              <a:gd name="T146" fmla="+- 0 6825 4287"/>
              <a:gd name="T147" fmla="*/ 6825 h 2539"/>
              <a:gd name="T148" fmla="+- 0 10841 10598"/>
              <a:gd name="T149" fmla="*/ T148 w 462"/>
              <a:gd name="T150" fmla="+- 0 6822 4287"/>
              <a:gd name="T151" fmla="*/ 6822 h 2539"/>
              <a:gd name="T152" fmla="+- 0 10851 10598"/>
              <a:gd name="T153" fmla="*/ T152 w 462"/>
              <a:gd name="T154" fmla="+- 0 6815 4287"/>
              <a:gd name="T155" fmla="*/ 6815 h 2539"/>
              <a:gd name="T156" fmla="+- 0 10860 10598"/>
              <a:gd name="T157" fmla="*/ T156 w 462"/>
              <a:gd name="T158" fmla="+- 0 6806 4287"/>
              <a:gd name="T159" fmla="*/ 6806 h 25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462" h="2539">
                <a:moveTo>
                  <a:pt x="462" y="2307"/>
                </a:moveTo>
                <a:lnTo>
                  <a:pt x="460" y="2295"/>
                </a:lnTo>
                <a:lnTo>
                  <a:pt x="453" y="2285"/>
                </a:lnTo>
                <a:lnTo>
                  <a:pt x="442" y="2278"/>
                </a:lnTo>
                <a:lnTo>
                  <a:pt x="430" y="2275"/>
                </a:lnTo>
                <a:lnTo>
                  <a:pt x="419" y="2278"/>
                </a:lnTo>
                <a:lnTo>
                  <a:pt x="408" y="2285"/>
                </a:lnTo>
                <a:lnTo>
                  <a:pt x="231" y="2462"/>
                </a:lnTo>
                <a:lnTo>
                  <a:pt x="54" y="2285"/>
                </a:lnTo>
                <a:lnTo>
                  <a:pt x="43" y="2278"/>
                </a:lnTo>
                <a:lnTo>
                  <a:pt x="32" y="2275"/>
                </a:lnTo>
                <a:lnTo>
                  <a:pt x="20" y="2278"/>
                </a:lnTo>
                <a:lnTo>
                  <a:pt x="10" y="2285"/>
                </a:lnTo>
                <a:lnTo>
                  <a:pt x="3" y="2295"/>
                </a:lnTo>
                <a:lnTo>
                  <a:pt x="0" y="2307"/>
                </a:lnTo>
                <a:lnTo>
                  <a:pt x="3" y="2319"/>
                </a:lnTo>
                <a:lnTo>
                  <a:pt x="10" y="2329"/>
                </a:lnTo>
                <a:lnTo>
                  <a:pt x="200" y="2519"/>
                </a:lnTo>
                <a:lnTo>
                  <a:pt x="200" y="2506"/>
                </a:lnTo>
                <a:lnTo>
                  <a:pt x="262" y="2506"/>
                </a:lnTo>
                <a:lnTo>
                  <a:pt x="262" y="2519"/>
                </a:lnTo>
                <a:lnTo>
                  <a:pt x="453" y="2329"/>
                </a:lnTo>
                <a:lnTo>
                  <a:pt x="460" y="2319"/>
                </a:lnTo>
                <a:lnTo>
                  <a:pt x="462" y="2307"/>
                </a:lnTo>
                <a:close/>
                <a:moveTo>
                  <a:pt x="262" y="2431"/>
                </a:moveTo>
                <a:lnTo>
                  <a:pt x="262" y="0"/>
                </a:lnTo>
                <a:lnTo>
                  <a:pt x="200" y="0"/>
                </a:lnTo>
                <a:lnTo>
                  <a:pt x="200" y="2431"/>
                </a:lnTo>
                <a:lnTo>
                  <a:pt x="231" y="2462"/>
                </a:lnTo>
                <a:lnTo>
                  <a:pt x="262" y="2431"/>
                </a:lnTo>
                <a:close/>
                <a:moveTo>
                  <a:pt x="262" y="2519"/>
                </a:moveTo>
                <a:lnTo>
                  <a:pt x="262" y="2506"/>
                </a:lnTo>
                <a:lnTo>
                  <a:pt x="200" y="2506"/>
                </a:lnTo>
                <a:lnTo>
                  <a:pt x="200" y="2519"/>
                </a:lnTo>
                <a:lnTo>
                  <a:pt x="209" y="2528"/>
                </a:lnTo>
                <a:lnTo>
                  <a:pt x="219" y="2535"/>
                </a:lnTo>
                <a:lnTo>
                  <a:pt x="231" y="2538"/>
                </a:lnTo>
                <a:lnTo>
                  <a:pt x="243" y="2535"/>
                </a:lnTo>
                <a:lnTo>
                  <a:pt x="253" y="2528"/>
                </a:lnTo>
                <a:lnTo>
                  <a:pt x="262" y="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6" name="AutoShape 448">
            <a:extLst>
              <a:ext uri="{FF2B5EF4-FFF2-40B4-BE49-F238E27FC236}">
                <a16:creationId xmlns:a16="http://schemas.microsoft.com/office/drawing/2014/main" id="{31486402-EC4D-4EE6-E379-869039A723E3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10101122" y="5054374"/>
            <a:ext cx="144988" cy="796806"/>
          </a:xfrm>
          <a:custGeom>
            <a:avLst/>
            <a:gdLst>
              <a:gd name="T0" fmla="+- 0 20625 20625"/>
              <a:gd name="T1" fmla="*/ T0 w 462"/>
              <a:gd name="T2" fmla="+- 0 17646 17416"/>
              <a:gd name="T3" fmla="*/ 17646 h 2539"/>
              <a:gd name="T4" fmla="+- 0 20627 20625"/>
              <a:gd name="T5" fmla="*/ T4 w 462"/>
              <a:gd name="T6" fmla="+- 0 17658 17416"/>
              <a:gd name="T7" fmla="*/ 17658 h 2539"/>
              <a:gd name="T8" fmla="+- 0 20634 20625"/>
              <a:gd name="T9" fmla="*/ T8 w 462"/>
              <a:gd name="T10" fmla="+- 0 17668 17416"/>
              <a:gd name="T11" fmla="*/ 17668 h 2539"/>
              <a:gd name="T12" fmla="+- 0 20645 20625"/>
              <a:gd name="T13" fmla="*/ T12 w 462"/>
              <a:gd name="T14" fmla="+- 0 17675 17416"/>
              <a:gd name="T15" fmla="*/ 17675 h 2539"/>
              <a:gd name="T16" fmla="+- 0 20657 20625"/>
              <a:gd name="T17" fmla="*/ T16 w 462"/>
              <a:gd name="T18" fmla="+- 0 17678 17416"/>
              <a:gd name="T19" fmla="*/ 17678 h 2539"/>
              <a:gd name="T20" fmla="+- 0 20668 20625"/>
              <a:gd name="T21" fmla="*/ T20 w 462"/>
              <a:gd name="T22" fmla="+- 0 17675 17416"/>
              <a:gd name="T23" fmla="*/ 17675 h 2539"/>
              <a:gd name="T24" fmla="+- 0 20679 20625"/>
              <a:gd name="T25" fmla="*/ T24 w 462"/>
              <a:gd name="T26" fmla="+- 0 17668 17416"/>
              <a:gd name="T27" fmla="*/ 17668 h 2539"/>
              <a:gd name="T28" fmla="+- 0 20856 20625"/>
              <a:gd name="T29" fmla="*/ T28 w 462"/>
              <a:gd name="T30" fmla="+- 0 17491 17416"/>
              <a:gd name="T31" fmla="*/ 17491 h 2539"/>
              <a:gd name="T32" fmla="+- 0 21033 20625"/>
              <a:gd name="T33" fmla="*/ T32 w 462"/>
              <a:gd name="T34" fmla="+- 0 17668 17416"/>
              <a:gd name="T35" fmla="*/ 17668 h 2539"/>
              <a:gd name="T36" fmla="+- 0 21044 20625"/>
              <a:gd name="T37" fmla="*/ T36 w 462"/>
              <a:gd name="T38" fmla="+- 0 17675 17416"/>
              <a:gd name="T39" fmla="*/ 17675 h 2539"/>
              <a:gd name="T40" fmla="+- 0 21055 20625"/>
              <a:gd name="T41" fmla="*/ T40 w 462"/>
              <a:gd name="T42" fmla="+- 0 17678 17416"/>
              <a:gd name="T43" fmla="*/ 17678 h 2539"/>
              <a:gd name="T44" fmla="+- 0 21067 20625"/>
              <a:gd name="T45" fmla="*/ T44 w 462"/>
              <a:gd name="T46" fmla="+- 0 17675 17416"/>
              <a:gd name="T47" fmla="*/ 17675 h 2539"/>
              <a:gd name="T48" fmla="+- 0 21078 20625"/>
              <a:gd name="T49" fmla="*/ T48 w 462"/>
              <a:gd name="T50" fmla="+- 0 17668 17416"/>
              <a:gd name="T51" fmla="*/ 17668 h 2539"/>
              <a:gd name="T52" fmla="+- 0 21084 20625"/>
              <a:gd name="T53" fmla="*/ T52 w 462"/>
              <a:gd name="T54" fmla="+- 0 17658 17416"/>
              <a:gd name="T55" fmla="*/ 17658 h 2539"/>
              <a:gd name="T56" fmla="+- 0 21087 20625"/>
              <a:gd name="T57" fmla="*/ T56 w 462"/>
              <a:gd name="T58" fmla="+- 0 17646 17416"/>
              <a:gd name="T59" fmla="*/ 17646 h 2539"/>
              <a:gd name="T60" fmla="+- 0 21084 20625"/>
              <a:gd name="T61" fmla="*/ T60 w 462"/>
              <a:gd name="T62" fmla="+- 0 17634 17416"/>
              <a:gd name="T63" fmla="*/ 17634 h 2539"/>
              <a:gd name="T64" fmla="+- 0 21078 20625"/>
              <a:gd name="T65" fmla="*/ T64 w 462"/>
              <a:gd name="T66" fmla="+- 0 17624 17416"/>
              <a:gd name="T67" fmla="*/ 17624 h 2539"/>
              <a:gd name="T68" fmla="+- 0 20887 20625"/>
              <a:gd name="T69" fmla="*/ T68 w 462"/>
              <a:gd name="T70" fmla="+- 0 17434 17416"/>
              <a:gd name="T71" fmla="*/ 17434 h 2539"/>
              <a:gd name="T72" fmla="+- 0 20887 20625"/>
              <a:gd name="T73" fmla="*/ T72 w 462"/>
              <a:gd name="T74" fmla="+- 0 17447 17416"/>
              <a:gd name="T75" fmla="*/ 17447 h 2539"/>
              <a:gd name="T76" fmla="+- 0 20825 20625"/>
              <a:gd name="T77" fmla="*/ T76 w 462"/>
              <a:gd name="T78" fmla="+- 0 17447 17416"/>
              <a:gd name="T79" fmla="*/ 17447 h 2539"/>
              <a:gd name="T80" fmla="+- 0 20825 20625"/>
              <a:gd name="T81" fmla="*/ T80 w 462"/>
              <a:gd name="T82" fmla="+- 0 17434 17416"/>
              <a:gd name="T83" fmla="*/ 17434 h 2539"/>
              <a:gd name="T84" fmla="+- 0 20634 20625"/>
              <a:gd name="T85" fmla="*/ T84 w 462"/>
              <a:gd name="T86" fmla="+- 0 17624 17416"/>
              <a:gd name="T87" fmla="*/ 17624 h 2539"/>
              <a:gd name="T88" fmla="+- 0 20627 20625"/>
              <a:gd name="T89" fmla="*/ T88 w 462"/>
              <a:gd name="T90" fmla="+- 0 17634 17416"/>
              <a:gd name="T91" fmla="*/ 17634 h 2539"/>
              <a:gd name="T92" fmla="+- 0 20625 20625"/>
              <a:gd name="T93" fmla="*/ T92 w 462"/>
              <a:gd name="T94" fmla="+- 0 17646 17416"/>
              <a:gd name="T95" fmla="*/ 17646 h 2539"/>
              <a:gd name="T96" fmla="+- 0 20825 20625"/>
              <a:gd name="T97" fmla="*/ T96 w 462"/>
              <a:gd name="T98" fmla="+- 0 17522 17416"/>
              <a:gd name="T99" fmla="*/ 17522 h 2539"/>
              <a:gd name="T100" fmla="+- 0 20825 20625"/>
              <a:gd name="T101" fmla="*/ T100 w 462"/>
              <a:gd name="T102" fmla="+- 0 19954 17416"/>
              <a:gd name="T103" fmla="*/ 19954 h 2539"/>
              <a:gd name="T104" fmla="+- 0 20887 20625"/>
              <a:gd name="T105" fmla="*/ T104 w 462"/>
              <a:gd name="T106" fmla="+- 0 19954 17416"/>
              <a:gd name="T107" fmla="*/ 19954 h 2539"/>
              <a:gd name="T108" fmla="+- 0 20887 20625"/>
              <a:gd name="T109" fmla="*/ T108 w 462"/>
              <a:gd name="T110" fmla="+- 0 17522 17416"/>
              <a:gd name="T111" fmla="*/ 17522 h 2539"/>
              <a:gd name="T112" fmla="+- 0 20856 20625"/>
              <a:gd name="T113" fmla="*/ T112 w 462"/>
              <a:gd name="T114" fmla="+- 0 17491 17416"/>
              <a:gd name="T115" fmla="*/ 17491 h 2539"/>
              <a:gd name="T116" fmla="+- 0 20825 20625"/>
              <a:gd name="T117" fmla="*/ T116 w 462"/>
              <a:gd name="T118" fmla="+- 0 17522 17416"/>
              <a:gd name="T119" fmla="*/ 17522 h 2539"/>
              <a:gd name="T120" fmla="+- 0 20825 20625"/>
              <a:gd name="T121" fmla="*/ T120 w 462"/>
              <a:gd name="T122" fmla="+- 0 17434 17416"/>
              <a:gd name="T123" fmla="*/ 17434 h 2539"/>
              <a:gd name="T124" fmla="+- 0 20825 20625"/>
              <a:gd name="T125" fmla="*/ T124 w 462"/>
              <a:gd name="T126" fmla="+- 0 17447 17416"/>
              <a:gd name="T127" fmla="*/ 17447 h 2539"/>
              <a:gd name="T128" fmla="+- 0 20887 20625"/>
              <a:gd name="T129" fmla="*/ T128 w 462"/>
              <a:gd name="T130" fmla="+- 0 17447 17416"/>
              <a:gd name="T131" fmla="*/ 17447 h 2539"/>
              <a:gd name="T132" fmla="+- 0 20887 20625"/>
              <a:gd name="T133" fmla="*/ T132 w 462"/>
              <a:gd name="T134" fmla="+- 0 17434 17416"/>
              <a:gd name="T135" fmla="*/ 17434 h 2539"/>
              <a:gd name="T136" fmla="+- 0 20878 20625"/>
              <a:gd name="T137" fmla="*/ T136 w 462"/>
              <a:gd name="T138" fmla="+- 0 17425 17416"/>
              <a:gd name="T139" fmla="*/ 17425 h 2539"/>
              <a:gd name="T140" fmla="+- 0 20868 20625"/>
              <a:gd name="T141" fmla="*/ T140 w 462"/>
              <a:gd name="T142" fmla="+- 0 17418 17416"/>
              <a:gd name="T143" fmla="*/ 17418 h 2539"/>
              <a:gd name="T144" fmla="+- 0 20856 20625"/>
              <a:gd name="T145" fmla="*/ T144 w 462"/>
              <a:gd name="T146" fmla="+- 0 17416 17416"/>
              <a:gd name="T147" fmla="*/ 17416 h 2539"/>
              <a:gd name="T148" fmla="+- 0 20844 20625"/>
              <a:gd name="T149" fmla="*/ T148 w 462"/>
              <a:gd name="T150" fmla="+- 0 17418 17416"/>
              <a:gd name="T151" fmla="*/ 17418 h 2539"/>
              <a:gd name="T152" fmla="+- 0 20834 20625"/>
              <a:gd name="T153" fmla="*/ T152 w 462"/>
              <a:gd name="T154" fmla="+- 0 17425 17416"/>
              <a:gd name="T155" fmla="*/ 17425 h 2539"/>
              <a:gd name="T156" fmla="+- 0 20825 20625"/>
              <a:gd name="T157" fmla="*/ T156 w 462"/>
              <a:gd name="T158" fmla="+- 0 17434 17416"/>
              <a:gd name="T159" fmla="*/ 17434 h 25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462" h="2539">
                <a:moveTo>
                  <a:pt x="0" y="230"/>
                </a:moveTo>
                <a:lnTo>
                  <a:pt x="2" y="242"/>
                </a:lnTo>
                <a:lnTo>
                  <a:pt x="9" y="252"/>
                </a:lnTo>
                <a:lnTo>
                  <a:pt x="20" y="259"/>
                </a:lnTo>
                <a:lnTo>
                  <a:pt x="32" y="262"/>
                </a:lnTo>
                <a:lnTo>
                  <a:pt x="43" y="259"/>
                </a:lnTo>
                <a:lnTo>
                  <a:pt x="54" y="252"/>
                </a:lnTo>
                <a:lnTo>
                  <a:pt x="231" y="75"/>
                </a:lnTo>
                <a:lnTo>
                  <a:pt x="408" y="252"/>
                </a:lnTo>
                <a:lnTo>
                  <a:pt x="419" y="259"/>
                </a:lnTo>
                <a:lnTo>
                  <a:pt x="430" y="262"/>
                </a:lnTo>
                <a:lnTo>
                  <a:pt x="442" y="259"/>
                </a:lnTo>
                <a:lnTo>
                  <a:pt x="453" y="252"/>
                </a:lnTo>
                <a:lnTo>
                  <a:pt x="459" y="242"/>
                </a:lnTo>
                <a:lnTo>
                  <a:pt x="462" y="230"/>
                </a:lnTo>
                <a:lnTo>
                  <a:pt x="459" y="218"/>
                </a:lnTo>
                <a:lnTo>
                  <a:pt x="453" y="208"/>
                </a:lnTo>
                <a:lnTo>
                  <a:pt x="262" y="18"/>
                </a:lnTo>
                <a:lnTo>
                  <a:pt x="262" y="31"/>
                </a:lnTo>
                <a:lnTo>
                  <a:pt x="200" y="31"/>
                </a:lnTo>
                <a:lnTo>
                  <a:pt x="200" y="18"/>
                </a:lnTo>
                <a:lnTo>
                  <a:pt x="9" y="208"/>
                </a:lnTo>
                <a:lnTo>
                  <a:pt x="2" y="218"/>
                </a:lnTo>
                <a:lnTo>
                  <a:pt x="0" y="230"/>
                </a:lnTo>
                <a:close/>
                <a:moveTo>
                  <a:pt x="200" y="106"/>
                </a:moveTo>
                <a:lnTo>
                  <a:pt x="200" y="2538"/>
                </a:lnTo>
                <a:lnTo>
                  <a:pt x="262" y="2538"/>
                </a:lnTo>
                <a:lnTo>
                  <a:pt x="262" y="106"/>
                </a:lnTo>
                <a:lnTo>
                  <a:pt x="231" y="75"/>
                </a:lnTo>
                <a:lnTo>
                  <a:pt x="200" y="106"/>
                </a:lnTo>
                <a:close/>
                <a:moveTo>
                  <a:pt x="200" y="18"/>
                </a:moveTo>
                <a:lnTo>
                  <a:pt x="200" y="31"/>
                </a:lnTo>
                <a:lnTo>
                  <a:pt x="262" y="31"/>
                </a:lnTo>
                <a:lnTo>
                  <a:pt x="262" y="18"/>
                </a:lnTo>
                <a:lnTo>
                  <a:pt x="253" y="9"/>
                </a:lnTo>
                <a:lnTo>
                  <a:pt x="243" y="2"/>
                </a:lnTo>
                <a:lnTo>
                  <a:pt x="231" y="0"/>
                </a:lnTo>
                <a:lnTo>
                  <a:pt x="219" y="2"/>
                </a:lnTo>
                <a:lnTo>
                  <a:pt x="209" y="9"/>
                </a:lnTo>
                <a:lnTo>
                  <a:pt x="20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55385-23C5-CF60-EEAA-7DB9FD1FBCE4}"/>
              </a:ext>
            </a:extLst>
          </p:cNvPr>
          <p:cNvSpPr txBox="1"/>
          <p:nvPr/>
        </p:nvSpPr>
        <p:spPr>
          <a:xfrm>
            <a:off x="7683366" y="1438689"/>
            <a:ext cx="3333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BATNA</a:t>
            </a:r>
          </a:p>
          <a:p>
            <a:r>
              <a:rPr lang="ru-RU"/>
              <a:t>Наименьшая сумма, за которую продавец готов продать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7993F-92EE-3DC7-54F2-B90ABD6B6351}"/>
              </a:ext>
            </a:extLst>
          </p:cNvPr>
          <p:cNvSpPr txBox="1"/>
          <p:nvPr/>
        </p:nvSpPr>
        <p:spPr>
          <a:xfrm>
            <a:off x="8992027" y="5645696"/>
            <a:ext cx="3054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BATNA</a:t>
            </a:r>
          </a:p>
          <a:p>
            <a:r>
              <a:rPr lang="ru-RU"/>
              <a:t>Наибольшая сумма, которую покупатель готов заплатить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5961DBB-E4F7-CFC5-EE2F-24C539AFA028}"/>
              </a:ext>
            </a:extLst>
          </p:cNvPr>
          <p:cNvSpPr/>
          <p:nvPr/>
        </p:nvSpPr>
        <p:spPr>
          <a:xfrm>
            <a:off x="7683366" y="2640953"/>
            <a:ext cx="4362922" cy="82186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Диапазон приемлемых цен для продавца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C3EF64D-814F-800F-4B58-83B7B1A62948}"/>
              </a:ext>
            </a:extLst>
          </p:cNvPr>
          <p:cNvSpPr/>
          <p:nvPr/>
        </p:nvSpPr>
        <p:spPr>
          <a:xfrm>
            <a:off x="5810694" y="4243756"/>
            <a:ext cx="4362922" cy="82186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Диапазон приемлемых цен для покупателя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63A3A80-2539-46F0-F7A4-C8EEEA7687EE}"/>
              </a:ext>
            </a:extLst>
          </p:cNvPr>
          <p:cNvSpPr/>
          <p:nvPr/>
        </p:nvSpPr>
        <p:spPr>
          <a:xfrm>
            <a:off x="7683366" y="3462814"/>
            <a:ext cx="2490250" cy="7809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ZOPA</a:t>
            </a:r>
            <a:endParaRPr lang="ru-RU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348" y="364435"/>
            <a:ext cx="57878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Поле торга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C23062-867B-6396-44B8-94494AA2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200592"/>
            <a:ext cx="7818782" cy="529297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/>
              <a:t>Параметры, которые влияют на переговоры: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/>
              <a:t>Деньги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/>
              <a:t>Время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/>
              <a:t>Условия (Если, то…)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/>
              <a:t>Люди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/>
              <a:t>Другие дополнительные значимые факторы</a:t>
            </a:r>
          </a:p>
          <a:p>
            <a:pPr marL="12700" indent="0">
              <a:lnSpc>
                <a:spcPct val="100000"/>
              </a:lnSpc>
              <a:spcBef>
                <a:spcPts val="0"/>
              </a:spcBef>
              <a:buNone/>
            </a:pPr>
            <a:endParaRPr lang="ru-RU"/>
          </a:p>
          <a:p>
            <a:pPr marL="127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/>
              <a:t>Примеры параметров в кейсе про увольнение: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/>
              <a:t>Отпустите в отпуск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/>
              <a:t>Зона ответственности / нагрузка / позиция</a:t>
            </a:r>
          </a:p>
          <a:p>
            <a:pPr marL="817200" lvl="1" indent="-360000">
              <a:lnSpc>
                <a:spcPct val="110000"/>
              </a:lnSpc>
              <a:spcBef>
                <a:spcPts val="100"/>
              </a:spcBef>
            </a:pPr>
            <a:r>
              <a:rPr lang="ru-RU" sz="1900"/>
              <a:t>Уровень свободы / самостоятельности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/>
              <a:t>Условия работы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/>
              <a:t>Время: Готов ли подождать до следующего пересмотра ЗП?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/>
              <a:t>Возможность обучения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/>
              <a:t>Возможность перейти в другую команду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6C8C04-E99F-D090-2205-BE704096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64" r="5381"/>
          <a:stretch/>
        </p:blipFill>
        <p:spPr>
          <a:xfrm>
            <a:off x="8415130" y="590992"/>
            <a:ext cx="3776870" cy="4772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E87375-2977-BE4C-1526-CDAC67B10AAD}"/>
              </a:ext>
            </a:extLst>
          </p:cNvPr>
          <p:cNvSpPr txBox="1"/>
          <p:nvPr/>
        </p:nvSpPr>
        <p:spPr>
          <a:xfrm>
            <a:off x="8415130" y="5512904"/>
            <a:ext cx="360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ZOPA — </a:t>
            </a:r>
            <a:r>
              <a:rPr lang="ru-RU"/>
              <a:t>поле торга, в котором мы можем договориться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Идея Гэвина Кеннеди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55194CA-0858-7C65-C4DB-9B3241804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9609" cy="4351338"/>
          </a:xfrm>
        </p:spPr>
        <p:txBody>
          <a:bodyPr/>
          <a:lstStyle/>
          <a:p>
            <a:pPr marL="0" marR="548640" indent="0">
              <a:lnSpc>
                <a:spcPct val="100000"/>
              </a:lnSpc>
              <a:buNone/>
            </a:pPr>
            <a:r>
              <a:rPr lang="ru-RU"/>
              <a:t>Хороший переговорщик не сводит все к финансовому вопросу.</a:t>
            </a:r>
          </a:p>
          <a:p>
            <a:pPr marL="0" marR="5080" indent="0">
              <a:lnSpc>
                <a:spcPct val="100000"/>
              </a:lnSpc>
              <a:buNone/>
            </a:pPr>
            <a:r>
              <a:rPr lang="ru-RU"/>
              <a:t>Он умеет </a:t>
            </a:r>
            <a:r>
              <a:rPr lang="ru-RU" b="1"/>
              <a:t>управлять полем торга</a:t>
            </a:r>
            <a:r>
              <a:rPr lang="ru-RU"/>
              <a:t>, чтобы получить взаимовыгодно решение.</a:t>
            </a:r>
          </a:p>
          <a:p>
            <a:pPr marL="0" marR="5080" indent="0">
              <a:lnSpc>
                <a:spcPct val="100000"/>
              </a:lnSpc>
              <a:buNone/>
            </a:pPr>
            <a:endParaRPr lang="ru-RU"/>
          </a:p>
          <a:p>
            <a:pPr marL="0" marR="5080" indent="0">
              <a:lnSpc>
                <a:spcPct val="100000"/>
              </a:lnSpc>
              <a:buNone/>
            </a:pPr>
            <a:r>
              <a:rPr lang="ru-RU"/>
              <a:t>Учимся вводить другие / дополнительные параметры в поле переговоров.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401" y="828796"/>
            <a:ext cx="3445565" cy="53481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356" y="145364"/>
            <a:ext cx="733202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Точка нужды (Point of Need)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E9A8BB-ACB7-3EF2-E5BD-C41685B5E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356" y="980660"/>
            <a:ext cx="8478548" cy="5877339"/>
          </a:xfrm>
        </p:spPr>
        <p:txBody>
          <a:bodyPr>
            <a:normAutofit fontScale="85000" lnSpcReduction="20000"/>
          </a:bodyPr>
          <a:lstStyle/>
          <a:p>
            <a:pPr marL="0" marR="72009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i="1"/>
              <a:t>«Со слабыми не договариваются. Слабым диктуют волю.»</a:t>
            </a:r>
            <a:endParaRPr lang="ru-RU"/>
          </a:p>
          <a:p>
            <a:pPr marL="0" marR="72009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b="1"/>
              <a:t>Точка нужды</a:t>
            </a:r>
            <a:r>
              <a:rPr lang="ru-RU"/>
              <a:t> — это ответ на вопрос: </a:t>
            </a:r>
            <a:r>
              <a:rPr lang="ru-RU" b="1"/>
              <a:t>кому из нас сейчас важнее заключить сделку и почему</a:t>
            </a:r>
            <a:r>
              <a:rPr lang="ru-RU"/>
              <a:t>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/>
              <a:t>Он возникает еще до переговорного процесса.</a:t>
            </a:r>
            <a:br>
              <a:rPr lang="ru-RU"/>
            </a:br>
            <a:r>
              <a:rPr lang="ru-RU"/>
              <a:t>А вот основные инструменты давления используются непосредственно на встрече.</a:t>
            </a:r>
          </a:p>
          <a:p>
            <a:pPr marR="5080">
              <a:lnSpc>
                <a:spcPct val="100000"/>
              </a:lnSpc>
              <a:spcBef>
                <a:spcPts val="2000"/>
              </a:spcBef>
            </a:pPr>
            <a:r>
              <a:rPr lang="ru-RU"/>
              <a:t>Пример: Наша точка нужды</a:t>
            </a:r>
          </a:p>
          <a:p>
            <a:pPr marR="5080" lvl="1">
              <a:lnSpc>
                <a:spcPct val="100000"/>
              </a:lnSpc>
            </a:pPr>
            <a:r>
              <a:rPr lang="ru-RU"/>
              <a:t>Ведущий программист угрожает уходом, потому что весь проект завязан на нем и его экспертизе.</a:t>
            </a:r>
          </a:p>
          <a:p>
            <a:pPr marR="5080" lvl="1">
              <a:lnSpc>
                <a:spcPct val="100000"/>
              </a:lnSpc>
            </a:pPr>
            <a:r>
              <a:rPr lang="ru-RU"/>
              <a:t>Его уход приведет к тому, что проект не будет реализован, а компания потерпит серьезные убытки.</a:t>
            </a:r>
          </a:p>
          <a:p>
            <a:pPr marR="5080">
              <a:lnSpc>
                <a:spcPct val="100000"/>
              </a:lnSpc>
              <a:spcBef>
                <a:spcPts val="1500"/>
              </a:spcBef>
            </a:pPr>
            <a:r>
              <a:rPr lang="ru-RU"/>
              <a:t>Пример: Точка нужды другой стороны</a:t>
            </a:r>
          </a:p>
          <a:p>
            <a:pPr marR="5080" lvl="1">
              <a:lnSpc>
                <a:spcPct val="100000"/>
              </a:lnSpc>
            </a:pPr>
            <a:r>
              <a:rPr lang="ru-RU"/>
              <a:t>Программист срочно нуждается в деньгах по семейным обстоятельствам.</a:t>
            </a:r>
          </a:p>
          <a:p>
            <a:pPr marR="5080" lvl="1">
              <a:lnSpc>
                <a:spcPct val="100000"/>
              </a:lnSpc>
            </a:pPr>
            <a:r>
              <a:rPr lang="ru-RU"/>
              <a:t>У нас в компании есть два человека из кадрового резерва, которые способны его заменить.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D82385-9598-AB51-D1DF-79C02015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904" y="0"/>
            <a:ext cx="3275096" cy="33793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238" y="576064"/>
            <a:ext cx="68926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Боль другой стороны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B48319B-4C58-F790-9AEC-4213C90E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8" y="1899794"/>
            <a:ext cx="6809509" cy="4142232"/>
          </a:xfrm>
        </p:spPr>
        <p:txBody>
          <a:bodyPr/>
          <a:lstStyle/>
          <a:p>
            <a:pPr marL="360000" marR="725170" indent="-360000">
              <a:lnSpc>
                <a:spcPct val="90600"/>
              </a:lnSpc>
              <a:spcBef>
                <a:spcPts val="2000"/>
              </a:spcBef>
            </a:pPr>
            <a:r>
              <a:rPr lang="ru-RU" dirty="0"/>
              <a:t>Некий дискомфорт или проблема, за ликвидацию которых клиент готов заплатить.</a:t>
            </a:r>
          </a:p>
          <a:p>
            <a:pPr marL="360000" marR="5080" indent="-360000">
              <a:lnSpc>
                <a:spcPts val="2020"/>
              </a:lnSpc>
              <a:spcBef>
                <a:spcPts val="2000"/>
              </a:spcBef>
            </a:pPr>
            <a:r>
              <a:rPr lang="ru-RU" dirty="0"/>
              <a:t>Оплата может быть не только в виде денег, но и внимания, услуги или шага навстречу.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008" y="1690688"/>
            <a:ext cx="3657600" cy="41422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pc="254"/>
              <a:t>Алгоритм</a:t>
            </a:r>
            <a:r>
              <a:rPr spc="50"/>
              <a:t> </a:t>
            </a:r>
            <a:r>
              <a:rPr spc="215"/>
              <a:t>переговоров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FBB3F7-2E3C-48C8-7C11-948E341AF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2" y="1690688"/>
            <a:ext cx="10515600" cy="4351338"/>
          </a:xfrm>
        </p:spPr>
        <p:txBody>
          <a:bodyPr>
            <a:normAutofit fontScale="85000" lnSpcReduction="10000"/>
          </a:bodyPr>
          <a:lstStyle/>
          <a:p>
            <a:pPr marL="469900" marR="927100" indent="-457200">
              <a:lnSpc>
                <a:spcPct val="110000"/>
              </a:lnSpc>
              <a:spcBef>
                <a:spcPts val="380"/>
              </a:spcBef>
              <a:tabLst>
                <a:tab pos="297815" algn="l"/>
                <a:tab pos="298450" algn="l"/>
              </a:tabLst>
            </a:pPr>
            <a:r>
              <a:rPr lang="ru-RU" sz="2800" spc="135">
                <a:latin typeface="Arial"/>
                <a:cs typeface="Arial"/>
              </a:rPr>
              <a:t>Подготовка</a:t>
            </a:r>
            <a:r>
              <a:rPr lang="ru-RU" sz="2800">
                <a:latin typeface="Arial"/>
                <a:cs typeface="Arial"/>
              </a:rPr>
              <a:t> </a:t>
            </a:r>
            <a:r>
              <a:rPr lang="ru-RU" sz="2800" spc="114">
                <a:latin typeface="Arial"/>
                <a:cs typeface="Arial"/>
              </a:rPr>
              <a:t>(постановка</a:t>
            </a:r>
            <a:r>
              <a:rPr lang="ru-RU" sz="2800" spc="5">
                <a:latin typeface="Arial"/>
                <a:cs typeface="Arial"/>
              </a:rPr>
              <a:t> </a:t>
            </a:r>
            <a:r>
              <a:rPr lang="ru-RU" sz="2800" spc="95">
                <a:latin typeface="Arial"/>
                <a:cs typeface="Arial"/>
              </a:rPr>
              <a:t>целей,</a:t>
            </a:r>
            <a:r>
              <a:rPr lang="ru-RU" sz="2800" spc="10">
                <a:latin typeface="Arial"/>
                <a:cs typeface="Arial"/>
              </a:rPr>
              <a:t> </a:t>
            </a:r>
            <a:r>
              <a:rPr lang="en" sz="2800" spc="-10">
                <a:latin typeface="Arial"/>
                <a:cs typeface="Arial"/>
              </a:rPr>
              <a:t>BATNA, </a:t>
            </a:r>
            <a:r>
              <a:rPr lang="en" sz="2800" spc="65">
                <a:latin typeface="Arial"/>
                <a:cs typeface="Arial"/>
              </a:rPr>
              <a:t>WATNA,</a:t>
            </a:r>
            <a:r>
              <a:rPr lang="en" sz="2800" spc="-15">
                <a:latin typeface="Arial"/>
                <a:cs typeface="Arial"/>
              </a:rPr>
              <a:t> </a:t>
            </a:r>
            <a:r>
              <a:rPr lang="en" sz="2800" spc="50">
                <a:latin typeface="Arial"/>
                <a:cs typeface="Arial"/>
              </a:rPr>
              <a:t>ZOPA)</a:t>
            </a:r>
            <a:endParaRPr lang="en" sz="2800">
              <a:latin typeface="Arial"/>
              <a:cs typeface="Arial"/>
            </a:endParaRPr>
          </a:p>
          <a:p>
            <a:pPr marL="469900" indent="-457200">
              <a:lnSpc>
                <a:spcPct val="110000"/>
              </a:lnSpc>
              <a:spcBef>
                <a:spcPts val="1725"/>
              </a:spcBef>
              <a:tabLst>
                <a:tab pos="297815" algn="l"/>
                <a:tab pos="298450" algn="l"/>
              </a:tabLst>
            </a:pPr>
            <a:r>
              <a:rPr lang="ru-RU" sz="2800" spc="105">
                <a:latin typeface="Arial"/>
                <a:cs typeface="Arial"/>
              </a:rPr>
              <a:t>Теплое</a:t>
            </a:r>
            <a:r>
              <a:rPr lang="ru-RU" sz="2800" spc="-25">
                <a:latin typeface="Arial"/>
                <a:cs typeface="Arial"/>
              </a:rPr>
              <a:t> </a:t>
            </a:r>
            <a:r>
              <a:rPr lang="ru-RU" sz="2800" spc="125">
                <a:latin typeface="Arial"/>
                <a:cs typeface="Arial"/>
              </a:rPr>
              <a:t>открытие</a:t>
            </a:r>
            <a:endParaRPr lang="ru-RU" sz="2800">
              <a:latin typeface="Arial"/>
              <a:cs typeface="Arial"/>
            </a:endParaRPr>
          </a:p>
          <a:p>
            <a:pPr marL="469900" marR="409575" indent="-457200">
              <a:lnSpc>
                <a:spcPct val="110000"/>
              </a:lnSpc>
              <a:tabLst>
                <a:tab pos="297815" algn="l"/>
                <a:tab pos="298450" algn="l"/>
              </a:tabLst>
            </a:pPr>
            <a:r>
              <a:rPr lang="ru-RU" sz="2800" spc="160">
                <a:latin typeface="Arial"/>
                <a:cs typeface="Arial"/>
              </a:rPr>
              <a:t>Вопросы</a:t>
            </a:r>
            <a:r>
              <a:rPr lang="ru-RU" sz="2800" spc="-20">
                <a:latin typeface="Arial"/>
                <a:cs typeface="Arial"/>
              </a:rPr>
              <a:t> </a:t>
            </a:r>
            <a:r>
              <a:rPr lang="ru-RU" sz="2800">
                <a:latin typeface="Arial"/>
                <a:cs typeface="Arial"/>
              </a:rPr>
              <a:t>+</a:t>
            </a:r>
            <a:r>
              <a:rPr lang="ru-RU" sz="2800" spc="-20">
                <a:latin typeface="Arial"/>
                <a:cs typeface="Arial"/>
              </a:rPr>
              <a:t> </a:t>
            </a:r>
            <a:r>
              <a:rPr lang="ru-RU" sz="2800" spc="140">
                <a:latin typeface="Arial"/>
                <a:cs typeface="Arial"/>
              </a:rPr>
              <a:t>активное</a:t>
            </a:r>
            <a:r>
              <a:rPr lang="ru-RU" sz="2800" spc="-20">
                <a:latin typeface="Arial"/>
                <a:cs typeface="Arial"/>
              </a:rPr>
              <a:t> </a:t>
            </a:r>
            <a:r>
              <a:rPr lang="ru-RU" sz="2800" spc="135">
                <a:latin typeface="Arial"/>
                <a:cs typeface="Arial"/>
              </a:rPr>
              <a:t>слушание</a:t>
            </a:r>
            <a:r>
              <a:rPr lang="ru-RU" sz="2800" spc="-20">
                <a:latin typeface="Arial"/>
                <a:cs typeface="Arial"/>
              </a:rPr>
              <a:t> </a:t>
            </a:r>
            <a:r>
              <a:rPr lang="ru-RU" sz="2800" spc="90">
                <a:latin typeface="Arial"/>
                <a:cs typeface="Arial"/>
              </a:rPr>
              <a:t>(без</a:t>
            </a:r>
            <a:r>
              <a:rPr lang="ru-RU" sz="2800" spc="-20">
                <a:latin typeface="Arial"/>
                <a:cs typeface="Arial"/>
              </a:rPr>
              <a:t> </a:t>
            </a:r>
            <a:r>
              <a:rPr lang="ru-RU" sz="2800" spc="175">
                <a:latin typeface="Arial"/>
                <a:cs typeface="Arial"/>
              </a:rPr>
              <a:t>оценки </a:t>
            </a:r>
            <a:r>
              <a:rPr lang="ru-RU" sz="2800" spc="180">
                <a:latin typeface="Arial"/>
                <a:cs typeface="Arial"/>
              </a:rPr>
              <a:t>или</a:t>
            </a:r>
            <a:r>
              <a:rPr lang="ru-RU" sz="2800" spc="-30">
                <a:latin typeface="Arial"/>
                <a:cs typeface="Arial"/>
              </a:rPr>
              <a:t> </a:t>
            </a:r>
            <a:r>
              <a:rPr lang="ru-RU" sz="2800" spc="125">
                <a:latin typeface="Arial"/>
                <a:cs typeface="Arial"/>
              </a:rPr>
              <a:t>суждения)</a:t>
            </a:r>
            <a:endParaRPr lang="ru-RU" sz="2800">
              <a:latin typeface="Arial"/>
              <a:cs typeface="Arial"/>
            </a:endParaRPr>
          </a:p>
          <a:p>
            <a:pPr marL="469900" indent="-457200">
              <a:lnSpc>
                <a:spcPct val="110000"/>
              </a:lnSpc>
              <a:spcBef>
                <a:spcPts val="1705"/>
              </a:spcBef>
              <a:tabLst>
                <a:tab pos="297815" algn="l"/>
                <a:tab pos="298450" algn="l"/>
              </a:tabLst>
            </a:pPr>
            <a:r>
              <a:rPr lang="ru-RU" sz="2800" spc="140">
                <a:latin typeface="Arial"/>
                <a:cs typeface="Arial"/>
              </a:rPr>
              <a:t>Презентация</a:t>
            </a:r>
            <a:r>
              <a:rPr lang="ru-RU" sz="2800" spc="-5">
                <a:latin typeface="Arial"/>
                <a:cs typeface="Arial"/>
              </a:rPr>
              <a:t> </a:t>
            </a:r>
            <a:r>
              <a:rPr lang="ru-RU" sz="2800" spc="185">
                <a:latin typeface="Arial"/>
                <a:cs typeface="Arial"/>
              </a:rPr>
              <a:t>решений</a:t>
            </a:r>
            <a:r>
              <a:rPr lang="ru-RU" sz="2800" spc="-5">
                <a:latin typeface="Arial"/>
                <a:cs typeface="Arial"/>
              </a:rPr>
              <a:t> </a:t>
            </a:r>
            <a:r>
              <a:rPr lang="ru-RU" sz="2800" spc="180">
                <a:latin typeface="Arial"/>
                <a:cs typeface="Arial"/>
              </a:rPr>
              <a:t>по</a:t>
            </a:r>
            <a:r>
              <a:rPr lang="ru-RU" sz="2800" spc="5">
                <a:latin typeface="Arial"/>
                <a:cs typeface="Arial"/>
              </a:rPr>
              <a:t> </a:t>
            </a:r>
            <a:r>
              <a:rPr lang="ru-RU" sz="2800" spc="145">
                <a:latin typeface="Arial"/>
                <a:cs typeface="Arial"/>
              </a:rPr>
              <a:t>ключевым</a:t>
            </a:r>
            <a:r>
              <a:rPr lang="ru-RU" sz="2800">
                <a:latin typeface="Arial"/>
                <a:cs typeface="Arial"/>
              </a:rPr>
              <a:t> </a:t>
            </a:r>
            <a:r>
              <a:rPr lang="ru-RU" sz="2800" spc="120">
                <a:latin typeface="Arial"/>
                <a:cs typeface="Arial"/>
              </a:rPr>
              <a:t>мотивам</a:t>
            </a:r>
            <a:endParaRPr lang="ru-RU" sz="2800">
              <a:latin typeface="Arial"/>
              <a:cs typeface="Arial"/>
            </a:endParaRPr>
          </a:p>
          <a:p>
            <a:pPr marL="469900" indent="-457200">
              <a:lnSpc>
                <a:spcPct val="110000"/>
              </a:lnSpc>
              <a:spcBef>
                <a:spcPts val="1750"/>
              </a:spcBef>
              <a:tabLst>
                <a:tab pos="297815" algn="l"/>
                <a:tab pos="298450" algn="l"/>
              </a:tabLst>
            </a:pPr>
            <a:r>
              <a:rPr lang="ru-RU" sz="2800" spc="75">
                <a:latin typeface="Arial"/>
                <a:cs typeface="Arial"/>
              </a:rPr>
              <a:t>Работа</a:t>
            </a:r>
            <a:r>
              <a:rPr lang="ru-RU" sz="2800" spc="-20">
                <a:latin typeface="Arial"/>
                <a:cs typeface="Arial"/>
              </a:rPr>
              <a:t> </a:t>
            </a:r>
            <a:r>
              <a:rPr lang="ru-RU" sz="2800" spc="120">
                <a:latin typeface="Arial"/>
                <a:cs typeface="Arial"/>
              </a:rPr>
              <a:t>над</a:t>
            </a:r>
            <a:r>
              <a:rPr lang="ru-RU" sz="2800" spc="-15">
                <a:latin typeface="Arial"/>
                <a:cs typeface="Arial"/>
              </a:rPr>
              <a:t> </a:t>
            </a:r>
            <a:r>
              <a:rPr lang="ru-RU" sz="2800" spc="175">
                <a:latin typeface="Arial"/>
                <a:cs typeface="Arial"/>
              </a:rPr>
              <a:t>общим</a:t>
            </a:r>
            <a:r>
              <a:rPr lang="ru-RU" sz="2800" spc="-15">
                <a:latin typeface="Arial"/>
                <a:cs typeface="Arial"/>
              </a:rPr>
              <a:t> </a:t>
            </a:r>
            <a:r>
              <a:rPr lang="ru-RU" sz="2800" spc="150">
                <a:latin typeface="Arial"/>
                <a:cs typeface="Arial"/>
              </a:rPr>
              <a:t>видением</a:t>
            </a:r>
            <a:endParaRPr lang="ru-RU" sz="2800">
              <a:latin typeface="Arial"/>
              <a:cs typeface="Arial"/>
            </a:endParaRPr>
          </a:p>
          <a:p>
            <a:pPr marL="469900" indent="-457200">
              <a:lnSpc>
                <a:spcPct val="110000"/>
              </a:lnSpc>
              <a:spcBef>
                <a:spcPts val="1730"/>
              </a:spcBef>
              <a:tabLst>
                <a:tab pos="297815" algn="l"/>
                <a:tab pos="298450" algn="l"/>
              </a:tabLst>
            </a:pPr>
            <a:r>
              <a:rPr lang="ru-RU" sz="2800" spc="175">
                <a:latin typeface="Arial"/>
                <a:cs typeface="Arial"/>
              </a:rPr>
              <a:t>Фиксация</a:t>
            </a:r>
            <a:r>
              <a:rPr lang="ru-RU" sz="2800" spc="-20">
                <a:latin typeface="Arial"/>
                <a:cs typeface="Arial"/>
              </a:rPr>
              <a:t> </a:t>
            </a:r>
            <a:r>
              <a:rPr lang="ru-RU" sz="2800" spc="135">
                <a:latin typeface="Arial"/>
                <a:cs typeface="Arial"/>
              </a:rPr>
              <a:t>договоренностей</a:t>
            </a:r>
            <a:endParaRPr lang="ru-RU" sz="2800">
              <a:latin typeface="Arial"/>
              <a:cs typeface="Arial"/>
            </a:endParaRPr>
          </a:p>
          <a:p>
            <a:pPr marL="469900" marR="5080" indent="-457200">
              <a:lnSpc>
                <a:spcPct val="110000"/>
              </a:lnSpc>
              <a:tabLst>
                <a:tab pos="297815" algn="l"/>
                <a:tab pos="298450" algn="l"/>
              </a:tabLst>
            </a:pPr>
            <a:r>
              <a:rPr lang="ru-RU" sz="2800" spc="125">
                <a:latin typeface="Arial"/>
                <a:cs typeface="Arial"/>
              </a:rPr>
              <a:t>Ретроспектива</a:t>
            </a:r>
            <a:r>
              <a:rPr lang="ru-RU" sz="2800" spc="-10">
                <a:latin typeface="Arial"/>
                <a:cs typeface="Arial"/>
              </a:rPr>
              <a:t> </a:t>
            </a:r>
            <a:r>
              <a:rPr lang="ru-RU" sz="2800" spc="60">
                <a:latin typeface="Arial"/>
                <a:cs typeface="Arial"/>
              </a:rPr>
              <a:t>(Что</a:t>
            </a:r>
            <a:r>
              <a:rPr lang="ru-RU" sz="2800" spc="-5">
                <a:latin typeface="Arial"/>
                <a:cs typeface="Arial"/>
              </a:rPr>
              <a:t> </a:t>
            </a:r>
            <a:r>
              <a:rPr lang="ru-RU" sz="2800" spc="140">
                <a:latin typeface="Arial"/>
                <a:cs typeface="Arial"/>
              </a:rPr>
              <a:t>мы</a:t>
            </a:r>
            <a:r>
              <a:rPr lang="ru-RU" sz="2800" spc="-15">
                <a:latin typeface="Arial"/>
                <a:cs typeface="Arial"/>
              </a:rPr>
              <a:t> </a:t>
            </a:r>
            <a:r>
              <a:rPr lang="ru-RU" sz="2800" spc="105">
                <a:latin typeface="Arial"/>
                <a:cs typeface="Arial"/>
              </a:rPr>
              <a:t>хотели</a:t>
            </a:r>
            <a:r>
              <a:rPr lang="ru-RU" sz="2800" spc="-15">
                <a:latin typeface="Arial"/>
                <a:cs typeface="Arial"/>
              </a:rPr>
              <a:t> </a:t>
            </a:r>
            <a:r>
              <a:rPr lang="ru-RU" sz="2800" spc="229">
                <a:latin typeface="Arial"/>
                <a:cs typeface="Arial"/>
              </a:rPr>
              <a:t>и</a:t>
            </a:r>
            <a:r>
              <a:rPr lang="ru-RU" sz="2800" spc="-15">
                <a:latin typeface="Arial"/>
                <a:cs typeface="Arial"/>
              </a:rPr>
              <a:t> </a:t>
            </a:r>
            <a:r>
              <a:rPr lang="ru-RU" sz="2800" spc="95">
                <a:latin typeface="Arial"/>
                <a:cs typeface="Arial"/>
              </a:rPr>
              <a:t>что</a:t>
            </a:r>
            <a:r>
              <a:rPr lang="ru-RU" sz="2800">
                <a:latin typeface="Arial"/>
                <a:cs typeface="Arial"/>
              </a:rPr>
              <a:t> </a:t>
            </a:r>
            <a:r>
              <a:rPr lang="ru-RU" sz="2800" spc="110">
                <a:latin typeface="Arial"/>
                <a:cs typeface="Arial"/>
              </a:rPr>
              <a:t>получили. </a:t>
            </a:r>
            <a:r>
              <a:rPr lang="ru-RU" sz="2800" spc="160">
                <a:latin typeface="Arial"/>
                <a:cs typeface="Arial"/>
              </a:rPr>
              <a:t>Как</a:t>
            </a:r>
            <a:r>
              <a:rPr lang="ru-RU" sz="2800" spc="-15">
                <a:latin typeface="Arial"/>
                <a:cs typeface="Arial"/>
              </a:rPr>
              <a:t> </a:t>
            </a:r>
            <a:r>
              <a:rPr lang="ru-RU" sz="2800" spc="229">
                <a:latin typeface="Arial"/>
                <a:cs typeface="Arial"/>
              </a:rPr>
              <a:t>и</a:t>
            </a:r>
            <a:r>
              <a:rPr lang="ru-RU" sz="2800" spc="-25">
                <a:latin typeface="Arial"/>
                <a:cs typeface="Arial"/>
              </a:rPr>
              <a:t> </a:t>
            </a:r>
            <a:r>
              <a:rPr lang="ru-RU" sz="2800" spc="145">
                <a:latin typeface="Arial"/>
                <a:cs typeface="Arial"/>
              </a:rPr>
              <a:t>почему</a:t>
            </a:r>
            <a:r>
              <a:rPr lang="ru-RU" sz="2800" spc="-20">
                <a:latin typeface="Arial"/>
                <a:cs typeface="Arial"/>
              </a:rPr>
              <a:t> </a:t>
            </a:r>
            <a:r>
              <a:rPr lang="ru-RU" sz="2800" spc="85">
                <a:latin typeface="Arial"/>
                <a:cs typeface="Arial"/>
              </a:rPr>
              <a:t>это</a:t>
            </a:r>
            <a:r>
              <a:rPr lang="ru-RU" sz="2800" spc="-15">
                <a:latin typeface="Arial"/>
                <a:cs typeface="Arial"/>
              </a:rPr>
              <a:t> </a:t>
            </a:r>
            <a:r>
              <a:rPr lang="ru-RU" sz="2800" spc="140">
                <a:latin typeface="Arial"/>
                <a:cs typeface="Arial"/>
              </a:rPr>
              <a:t>произошло)</a:t>
            </a:r>
            <a:endParaRPr lang="ru-RU"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301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275"/>
              <a:t>Метапозиция</a:t>
            </a:r>
            <a:r>
              <a:rPr spc="70"/>
              <a:t> </a:t>
            </a:r>
            <a:r>
              <a:t>переговоров</a:t>
            </a:r>
            <a:endParaRPr spc="215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FF0734-59AF-390D-4279-D95472DB7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sz="2400" spc="110">
                <a:latin typeface="Arial"/>
                <a:cs typeface="Arial"/>
              </a:rPr>
              <a:t>Наша</a:t>
            </a:r>
            <a:r>
              <a:rPr lang="ru-RU" sz="2400" spc="-15">
                <a:latin typeface="Arial"/>
                <a:cs typeface="Arial"/>
              </a:rPr>
              <a:t> </a:t>
            </a:r>
            <a:r>
              <a:rPr lang="ru-RU" sz="2400" spc="110">
                <a:latin typeface="Arial"/>
                <a:cs typeface="Arial"/>
              </a:rPr>
              <a:t>цель</a:t>
            </a:r>
            <a:r>
              <a:rPr lang="ru-RU" sz="2400" spc="-15">
                <a:latin typeface="Arial"/>
                <a:cs typeface="Arial"/>
              </a:rPr>
              <a:t> </a:t>
            </a:r>
            <a:r>
              <a:rPr lang="ru-RU" sz="2400" spc="229">
                <a:latin typeface="Arial"/>
                <a:cs typeface="Arial"/>
              </a:rPr>
              <a:t>и</a:t>
            </a:r>
            <a:r>
              <a:rPr lang="ru-RU" sz="2400" spc="-15">
                <a:latin typeface="Arial"/>
                <a:cs typeface="Arial"/>
              </a:rPr>
              <a:t> </a:t>
            </a:r>
            <a:r>
              <a:rPr lang="ru-RU" sz="2400" spc="110">
                <a:latin typeface="Arial"/>
                <a:cs typeface="Arial"/>
              </a:rPr>
              <a:t>цель</a:t>
            </a:r>
            <a:r>
              <a:rPr lang="ru-RU" sz="2400" spc="-20">
                <a:latin typeface="Arial"/>
                <a:cs typeface="Arial"/>
              </a:rPr>
              <a:t> </a:t>
            </a:r>
            <a:r>
              <a:rPr lang="ru-RU" sz="2400" spc="165">
                <a:latin typeface="Arial"/>
                <a:cs typeface="Arial"/>
              </a:rPr>
              <a:t>другой</a:t>
            </a:r>
            <a:r>
              <a:rPr lang="ru-RU" sz="2400" spc="-15">
                <a:latin typeface="Arial"/>
                <a:cs typeface="Arial"/>
              </a:rPr>
              <a:t> </a:t>
            </a:r>
            <a:r>
              <a:rPr lang="ru-RU" sz="2400" spc="125">
                <a:latin typeface="Arial"/>
                <a:cs typeface="Arial"/>
              </a:rPr>
              <a:t>стороны</a:t>
            </a:r>
            <a:endParaRPr lang="ru-RU" sz="240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sz="2400" spc="110">
                <a:latin typeface="Arial"/>
                <a:cs typeface="Arial"/>
              </a:rPr>
              <a:t>Наша</a:t>
            </a:r>
            <a:r>
              <a:rPr lang="ru-RU" sz="2400" spc="-20">
                <a:latin typeface="Arial"/>
                <a:cs typeface="Arial"/>
              </a:rPr>
              <a:t> </a:t>
            </a:r>
            <a:r>
              <a:rPr lang="en" sz="2400" spc="95">
                <a:latin typeface="Arial"/>
                <a:cs typeface="Arial"/>
              </a:rPr>
              <a:t>BATNA / WATNA</a:t>
            </a:r>
            <a:r>
              <a:rPr lang="en" sz="2400" spc="-20">
                <a:latin typeface="Arial"/>
                <a:cs typeface="Arial"/>
              </a:rPr>
              <a:t> </a:t>
            </a:r>
            <a:r>
              <a:rPr lang="ru-RU" sz="2400" spc="229">
                <a:latin typeface="Arial"/>
                <a:cs typeface="Arial"/>
              </a:rPr>
              <a:t>и</a:t>
            </a:r>
            <a:r>
              <a:rPr lang="ru-RU" sz="2400" spc="-25">
                <a:latin typeface="Arial"/>
                <a:cs typeface="Arial"/>
              </a:rPr>
              <a:t> </a:t>
            </a:r>
            <a:r>
              <a:rPr lang="en" sz="2400" spc="85">
                <a:latin typeface="Arial"/>
                <a:cs typeface="Arial"/>
              </a:rPr>
              <a:t>BATNA / WATNA </a:t>
            </a:r>
            <a:r>
              <a:rPr lang="ru-RU" sz="2400" spc="165">
                <a:latin typeface="Arial"/>
                <a:cs typeface="Arial"/>
              </a:rPr>
              <a:t>другой</a:t>
            </a:r>
            <a:r>
              <a:rPr lang="ru-RU" sz="2400" spc="-20">
                <a:latin typeface="Arial"/>
                <a:cs typeface="Arial"/>
              </a:rPr>
              <a:t> </a:t>
            </a:r>
            <a:r>
              <a:rPr lang="ru-RU" sz="2400" spc="125">
                <a:latin typeface="Arial"/>
                <a:cs typeface="Arial"/>
              </a:rPr>
              <a:t>стороны</a:t>
            </a:r>
            <a:endParaRPr lang="ru-RU" sz="240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sz="2400" spc="85">
                <a:latin typeface="Arial"/>
                <a:cs typeface="Arial"/>
              </a:rPr>
              <a:t>Где</a:t>
            </a:r>
            <a:r>
              <a:rPr lang="ru-RU" sz="2400" spc="-20">
                <a:latin typeface="Arial"/>
                <a:cs typeface="Arial"/>
              </a:rPr>
              <a:t> </a:t>
            </a:r>
            <a:r>
              <a:rPr lang="ru-RU" sz="2400" spc="175">
                <a:latin typeface="Arial"/>
                <a:cs typeface="Arial"/>
              </a:rPr>
              <a:t>наши</a:t>
            </a:r>
            <a:r>
              <a:rPr lang="ru-RU" sz="2400" spc="-20">
                <a:latin typeface="Arial"/>
                <a:cs typeface="Arial"/>
              </a:rPr>
              <a:t> </a:t>
            </a:r>
            <a:r>
              <a:rPr lang="ru-RU" sz="2400" spc="140">
                <a:latin typeface="Arial"/>
                <a:cs typeface="Arial"/>
              </a:rPr>
              <a:t>интересы</a:t>
            </a:r>
            <a:r>
              <a:rPr lang="ru-RU" sz="2400" spc="-25">
                <a:latin typeface="Arial"/>
                <a:cs typeface="Arial"/>
              </a:rPr>
              <a:t> </a:t>
            </a:r>
            <a:r>
              <a:rPr lang="ru-RU" sz="2400" spc="114">
                <a:latin typeface="Arial"/>
                <a:cs typeface="Arial"/>
              </a:rPr>
              <a:t>пересекаются?</a:t>
            </a:r>
            <a:endParaRPr lang="ru-RU" sz="240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sz="2400" spc="165">
                <a:latin typeface="Arial"/>
                <a:cs typeface="Arial"/>
              </a:rPr>
              <a:t>Какие</a:t>
            </a:r>
            <a:r>
              <a:rPr lang="ru-RU" sz="2400" spc="-20">
                <a:latin typeface="Arial"/>
                <a:cs typeface="Arial"/>
              </a:rPr>
              <a:t> </a:t>
            </a:r>
            <a:r>
              <a:rPr lang="ru-RU" sz="2400" spc="130">
                <a:latin typeface="Arial"/>
                <a:cs typeface="Arial"/>
              </a:rPr>
              <a:t>параметры</a:t>
            </a:r>
            <a:r>
              <a:rPr lang="ru-RU" sz="2400" spc="-20">
                <a:latin typeface="Arial"/>
                <a:cs typeface="Arial"/>
              </a:rPr>
              <a:t> </a:t>
            </a:r>
            <a:r>
              <a:rPr lang="ru-RU" sz="2400" spc="130">
                <a:latin typeface="Arial"/>
                <a:cs typeface="Arial"/>
              </a:rPr>
              <a:t>влияют</a:t>
            </a:r>
            <a:r>
              <a:rPr lang="ru-RU" sz="2400" spc="-25">
                <a:latin typeface="Arial"/>
                <a:cs typeface="Arial"/>
              </a:rPr>
              <a:t> </a:t>
            </a:r>
            <a:r>
              <a:rPr lang="ru-RU" sz="2400" spc="125">
                <a:latin typeface="Arial"/>
                <a:cs typeface="Arial"/>
              </a:rPr>
              <a:t>на</a:t>
            </a:r>
            <a:r>
              <a:rPr lang="ru-RU" sz="2400" spc="-15">
                <a:latin typeface="Arial"/>
                <a:cs typeface="Arial"/>
              </a:rPr>
              <a:t> </a:t>
            </a:r>
            <a:r>
              <a:rPr lang="ru-RU" sz="2400" spc="100">
                <a:latin typeface="Arial"/>
                <a:cs typeface="Arial"/>
              </a:rPr>
              <a:t>сделку?</a:t>
            </a:r>
            <a:endParaRPr lang="ru-RU" sz="240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sz="2400" spc="80">
                <a:latin typeface="Arial"/>
                <a:cs typeface="Arial"/>
              </a:rPr>
              <a:t>У</a:t>
            </a:r>
            <a:r>
              <a:rPr lang="ru-RU" sz="2400" spc="-15">
                <a:latin typeface="Arial"/>
                <a:cs typeface="Arial"/>
              </a:rPr>
              <a:t> </a:t>
            </a:r>
            <a:r>
              <a:rPr lang="ru-RU" sz="2400" spc="180">
                <a:latin typeface="Arial"/>
                <a:cs typeface="Arial"/>
              </a:rPr>
              <a:t>кого</a:t>
            </a:r>
            <a:r>
              <a:rPr lang="ru-RU" sz="2400" spc="-15">
                <a:latin typeface="Arial"/>
                <a:cs typeface="Arial"/>
              </a:rPr>
              <a:t> </a:t>
            </a:r>
            <a:r>
              <a:rPr lang="ru-RU" sz="2400" spc="175">
                <a:latin typeface="Arial"/>
                <a:cs typeface="Arial"/>
              </a:rPr>
              <a:t>из</a:t>
            </a:r>
            <a:r>
              <a:rPr lang="ru-RU" sz="2400" spc="-10">
                <a:latin typeface="Arial"/>
                <a:cs typeface="Arial"/>
              </a:rPr>
              <a:t> </a:t>
            </a:r>
            <a:r>
              <a:rPr lang="ru-RU" sz="2400" spc="120">
                <a:latin typeface="Arial"/>
                <a:cs typeface="Arial"/>
              </a:rPr>
              <a:t>нас</a:t>
            </a:r>
            <a:r>
              <a:rPr lang="ru-RU" sz="2400" spc="-20">
                <a:latin typeface="Arial"/>
                <a:cs typeface="Arial"/>
              </a:rPr>
              <a:t> </a:t>
            </a:r>
            <a:r>
              <a:rPr lang="ru-RU" sz="2400" spc="105">
                <a:latin typeface="Arial"/>
                <a:cs typeface="Arial"/>
              </a:rPr>
              <a:t>располагается</a:t>
            </a:r>
            <a:r>
              <a:rPr lang="ru-RU" sz="2400" spc="-15">
                <a:latin typeface="Arial"/>
                <a:cs typeface="Arial"/>
              </a:rPr>
              <a:t> </a:t>
            </a:r>
            <a:r>
              <a:rPr lang="ru-RU" sz="2400" spc="114">
                <a:latin typeface="Arial"/>
                <a:cs typeface="Arial"/>
              </a:rPr>
              <a:t>точка</a:t>
            </a:r>
            <a:r>
              <a:rPr lang="ru-RU" sz="2400" spc="-15">
                <a:latin typeface="Arial"/>
                <a:cs typeface="Arial"/>
              </a:rPr>
              <a:t> </a:t>
            </a:r>
            <a:r>
              <a:rPr lang="ru-RU" sz="2400" spc="125">
                <a:latin typeface="Arial"/>
                <a:cs typeface="Arial"/>
              </a:rPr>
              <a:t>нужды?</a:t>
            </a:r>
            <a:endParaRPr lang="ru-RU" sz="2400">
              <a:latin typeface="Arial"/>
              <a:cs typeface="Arial"/>
            </a:endParaRPr>
          </a:p>
          <a:p>
            <a:pPr marL="0" indent="0">
              <a:buNone/>
            </a:pPr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4874" y="429790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spc="245" dirty="0"/>
              <a:t>Подготовка к переговорам / переговоры</a:t>
            </a:r>
            <a:endParaRPr spc="245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C9AE9B-5CC7-CB4F-935E-9A12DC07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8311"/>
            <a:ext cx="10515600" cy="4048651"/>
          </a:xfrm>
        </p:spPr>
        <p:txBody>
          <a:bodyPr/>
          <a:lstStyle/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sz="2800" spc="160" dirty="0">
                <a:latin typeface="Arial"/>
                <a:cs typeface="Arial"/>
              </a:rPr>
              <a:t>Как</a:t>
            </a:r>
            <a:r>
              <a:rPr lang="ru-RU" sz="2800" dirty="0">
                <a:latin typeface="Arial"/>
                <a:cs typeface="Arial"/>
              </a:rPr>
              <a:t> </a:t>
            </a:r>
            <a:r>
              <a:rPr lang="ru-RU" sz="2800" spc="140" dirty="0">
                <a:latin typeface="Arial"/>
                <a:cs typeface="Arial"/>
              </a:rPr>
              <a:t>грамотно</a:t>
            </a:r>
            <a:r>
              <a:rPr lang="ru-RU" sz="2800" dirty="0">
                <a:latin typeface="Arial"/>
                <a:cs typeface="Arial"/>
              </a:rPr>
              <a:t> </a:t>
            </a:r>
            <a:r>
              <a:rPr lang="ru-RU" sz="2800" spc="125" dirty="0">
                <a:latin typeface="Arial"/>
                <a:cs typeface="Arial"/>
              </a:rPr>
              <a:t>подготовиться</a:t>
            </a:r>
            <a:r>
              <a:rPr lang="ru-RU" sz="2800" spc="-10" dirty="0">
                <a:latin typeface="Arial"/>
                <a:cs typeface="Arial"/>
              </a:rPr>
              <a:t> </a:t>
            </a:r>
            <a:r>
              <a:rPr lang="ru-RU" sz="2800" spc="250" dirty="0">
                <a:latin typeface="Arial"/>
                <a:cs typeface="Arial"/>
              </a:rPr>
              <a:t>к</a:t>
            </a:r>
            <a:r>
              <a:rPr lang="ru-RU" sz="2800" dirty="0">
                <a:latin typeface="Arial"/>
                <a:cs typeface="Arial"/>
              </a:rPr>
              <a:t> </a:t>
            </a:r>
            <a:r>
              <a:rPr lang="ru-RU" sz="2800" spc="145" dirty="0">
                <a:latin typeface="Arial"/>
                <a:cs typeface="Arial"/>
              </a:rPr>
              <a:t>любым</a:t>
            </a:r>
            <a:r>
              <a:rPr lang="ru-RU" sz="2800" dirty="0">
                <a:latin typeface="Arial"/>
                <a:cs typeface="Arial"/>
              </a:rPr>
              <a:t> </a:t>
            </a:r>
            <a:r>
              <a:rPr lang="ru-RU" sz="2800" spc="145" dirty="0">
                <a:latin typeface="Arial"/>
                <a:cs typeface="Arial"/>
              </a:rPr>
              <a:t>переговорам</a:t>
            </a:r>
            <a:endParaRPr lang="ru-RU" sz="4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sz="2800" spc="90" dirty="0">
                <a:latin typeface="Arial"/>
                <a:cs typeface="Arial"/>
              </a:rPr>
              <a:t>Что</a:t>
            </a:r>
            <a:r>
              <a:rPr lang="ru-RU" sz="2800" spc="85" dirty="0">
                <a:latin typeface="Arial"/>
                <a:cs typeface="Arial"/>
              </a:rPr>
              <a:t> </a:t>
            </a:r>
            <a:r>
              <a:rPr lang="ru-RU" sz="2800" spc="110" dirty="0">
                <a:latin typeface="Arial"/>
                <a:cs typeface="Arial"/>
              </a:rPr>
              <a:t>такое</a:t>
            </a:r>
            <a:r>
              <a:rPr lang="ru-RU" sz="2800" spc="8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BATNA,</a:t>
            </a:r>
            <a:r>
              <a:rPr lang="en" sz="2800" spc="90" dirty="0">
                <a:latin typeface="Arial"/>
                <a:cs typeface="Arial"/>
              </a:rPr>
              <a:t> </a:t>
            </a:r>
            <a:r>
              <a:rPr lang="en" sz="2800" spc="65" dirty="0">
                <a:latin typeface="Arial"/>
                <a:cs typeface="Arial"/>
              </a:rPr>
              <a:t>WATNA,</a:t>
            </a:r>
            <a:r>
              <a:rPr lang="en" sz="2800" spc="8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ZOPA,</a:t>
            </a:r>
            <a:r>
              <a:rPr lang="en" sz="2800" spc="90" dirty="0">
                <a:latin typeface="Arial"/>
                <a:cs typeface="Arial"/>
              </a:rPr>
              <a:t> </a:t>
            </a:r>
            <a:r>
              <a:rPr lang="en" sz="2800" spc="85" dirty="0">
                <a:latin typeface="Arial"/>
                <a:cs typeface="Arial"/>
              </a:rPr>
              <a:t>PON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sz="2800" spc="160" dirty="0">
                <a:latin typeface="Arial"/>
                <a:cs typeface="Arial"/>
              </a:rPr>
              <a:t>Как</a:t>
            </a:r>
            <a:r>
              <a:rPr lang="ru-RU" sz="2800" dirty="0">
                <a:latin typeface="Arial"/>
                <a:cs typeface="Arial"/>
              </a:rPr>
              <a:t> </a:t>
            </a:r>
            <a:r>
              <a:rPr lang="ru-RU" sz="2800" spc="110" dirty="0">
                <a:latin typeface="Arial"/>
                <a:cs typeface="Arial"/>
              </a:rPr>
              <a:t>управлять</a:t>
            </a:r>
            <a:r>
              <a:rPr lang="ru-RU" sz="2800" spc="-5" dirty="0">
                <a:latin typeface="Arial"/>
                <a:cs typeface="Arial"/>
              </a:rPr>
              <a:t> </a:t>
            </a:r>
            <a:r>
              <a:rPr lang="ru-RU" sz="2800" spc="165" dirty="0">
                <a:latin typeface="Arial"/>
                <a:cs typeface="Arial"/>
              </a:rPr>
              <a:t>переговорным</a:t>
            </a:r>
            <a:r>
              <a:rPr lang="ru-RU" sz="2800" spc="-5" dirty="0">
                <a:latin typeface="Arial"/>
                <a:cs typeface="Arial"/>
              </a:rPr>
              <a:t> </a:t>
            </a:r>
            <a:r>
              <a:rPr lang="ru-RU" sz="2800" spc="145" dirty="0">
                <a:latin typeface="Arial"/>
                <a:cs typeface="Arial"/>
              </a:rPr>
              <a:t>процессом</a:t>
            </a:r>
            <a:endParaRPr lang="ru-RU" sz="2800" dirty="0">
              <a:latin typeface="Arial"/>
              <a:cs typeface="Arial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 rot="16200000">
            <a:off x="-1884943" y="3134026"/>
            <a:ext cx="68811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3600"/>
              <a:t>Шаблон подготовки к переговорам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71" y="36610"/>
            <a:ext cx="10243930" cy="6866674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Портрет партнёра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1371F9-3EB9-3094-7FF3-9E898989D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5080" indent="0">
              <a:lnSpc>
                <a:spcPts val="3100"/>
              </a:lnSpc>
              <a:spcBef>
                <a:spcPts val="420"/>
              </a:spcBef>
              <a:buNone/>
            </a:pPr>
            <a:r>
              <a:rPr lang="ru-RU" dirty="0"/>
              <a:t>В некоторых переговорах есть возможность составить портрет партнера: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Кто он? (пол, возраст, статус)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него интересы?</a:t>
            </a:r>
          </a:p>
          <a:p>
            <a:pPr marL="540000" marR="2550795" indent="-540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него боли, исходя из той социальной роли, в которой он ведет переговоры?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этого человека цели и стремления?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Тип по </a:t>
            </a:r>
            <a:r>
              <a:rPr lang="en-US" dirty="0"/>
              <a:t>DISC</a:t>
            </a:r>
            <a:endParaRPr lang="ru-RU" dirty="0"/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Тип мотивации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7EB58-DEF4-09A6-1BE3-4C6FFCC6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412" y="1709738"/>
            <a:ext cx="9958037" cy="2852737"/>
          </a:xfrm>
        </p:spPr>
        <p:txBody>
          <a:bodyPr>
            <a:normAutofit/>
          </a:bodyPr>
          <a:lstStyle/>
          <a:p>
            <a:r>
              <a:rPr lang="ru-RU" dirty="0"/>
              <a:t>Управление переговорным процессом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5726558-D30D-C31C-BFAA-4FDF4DEA9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823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1668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Установление контакта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36D310-EA49-91DC-F29E-206A8DD0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916"/>
            <a:ext cx="10515600" cy="4692547"/>
          </a:xfrm>
        </p:spPr>
        <p:txBody>
          <a:bodyPr>
            <a:normAutofit fontScale="77500" lnSpcReduction="20000"/>
          </a:bodyPr>
          <a:lstStyle/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en" sz="2800" spc="165" dirty="0">
                <a:latin typeface="Arial"/>
                <a:cs typeface="Arial"/>
              </a:rPr>
              <a:t>Small</a:t>
            </a:r>
            <a:r>
              <a:rPr lang="en" sz="2800" spc="-45" dirty="0">
                <a:latin typeface="Arial"/>
                <a:cs typeface="Arial"/>
              </a:rPr>
              <a:t> </a:t>
            </a:r>
            <a:r>
              <a:rPr lang="en" sz="2800" spc="70" dirty="0">
                <a:latin typeface="Arial"/>
                <a:cs typeface="Arial"/>
              </a:rPr>
              <a:t>Talk</a:t>
            </a:r>
            <a:endParaRPr lang="en" sz="2800" dirty="0">
              <a:latin typeface="Arial"/>
              <a:cs typeface="Arial"/>
            </a:endParaRP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sz="2800" spc="250" dirty="0">
                <a:latin typeface="Arial"/>
                <a:cs typeface="Arial"/>
              </a:rPr>
              <a:t>Присоединение</a:t>
            </a:r>
            <a:endParaRPr lang="ru-RU" sz="2800" dirty="0">
              <a:latin typeface="Arial"/>
              <a:cs typeface="Arial"/>
            </a:endParaRP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sz="2800" spc="150" dirty="0">
                <a:latin typeface="Arial"/>
                <a:cs typeface="Arial"/>
              </a:rPr>
              <a:t>Событие</a:t>
            </a:r>
            <a:endParaRPr lang="ru-RU" sz="2800" dirty="0">
              <a:latin typeface="Arial"/>
              <a:cs typeface="Arial"/>
            </a:endParaRP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sz="2800" spc="204" dirty="0">
                <a:latin typeface="Arial"/>
                <a:cs typeface="Arial"/>
              </a:rPr>
              <a:t>Фраза-</a:t>
            </a:r>
            <a:r>
              <a:rPr lang="ru-RU" sz="2800" spc="160" dirty="0">
                <a:latin typeface="Arial"/>
                <a:cs typeface="Arial"/>
              </a:rPr>
              <a:t>бальзам</a:t>
            </a:r>
            <a:r>
              <a:rPr lang="ru-RU" sz="2800" spc="-30" dirty="0">
                <a:latin typeface="Arial"/>
                <a:cs typeface="Arial"/>
              </a:rPr>
              <a:t> </a:t>
            </a:r>
            <a:r>
              <a:rPr lang="ru-RU" sz="2800" spc="65" dirty="0">
                <a:latin typeface="Arial"/>
                <a:cs typeface="Arial"/>
              </a:rPr>
              <a:t>(НЕ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ru-RU" sz="2800" spc="175" dirty="0">
                <a:latin typeface="Arial"/>
                <a:cs typeface="Arial"/>
              </a:rPr>
              <a:t>КОМПЛИМЕНТ!)</a:t>
            </a:r>
            <a:endParaRPr lang="ru-RU" sz="2800" dirty="0">
              <a:latin typeface="Arial"/>
              <a:cs typeface="Arial"/>
            </a:endParaRP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sz="2800" spc="235" dirty="0">
                <a:latin typeface="Arial"/>
                <a:cs typeface="Arial"/>
              </a:rPr>
              <a:t>Удержание</a:t>
            </a:r>
            <a:r>
              <a:rPr lang="ru-RU" sz="2800" spc="-35" dirty="0">
                <a:latin typeface="Arial"/>
                <a:cs typeface="Arial"/>
              </a:rPr>
              <a:t> </a:t>
            </a:r>
            <a:r>
              <a:rPr lang="ru-RU" sz="2800" spc="290" dirty="0">
                <a:latin typeface="Arial"/>
                <a:cs typeface="Arial"/>
              </a:rPr>
              <a:t>имени</a:t>
            </a:r>
            <a:r>
              <a:rPr lang="ru-RU" sz="2800" spc="-30" dirty="0">
                <a:latin typeface="Arial"/>
                <a:cs typeface="Arial"/>
              </a:rPr>
              <a:t> </a:t>
            </a:r>
            <a:r>
              <a:rPr lang="ru-RU" sz="2800" spc="204" dirty="0">
                <a:latin typeface="Arial"/>
                <a:cs typeface="Arial"/>
              </a:rPr>
              <a:t>в</a:t>
            </a:r>
            <a:r>
              <a:rPr lang="ru-RU" sz="2800" spc="-30" dirty="0">
                <a:latin typeface="Arial"/>
                <a:cs typeface="Arial"/>
              </a:rPr>
              <a:t> </a:t>
            </a:r>
            <a:r>
              <a:rPr lang="ru-RU" sz="2800" spc="200" dirty="0">
                <a:latin typeface="Arial"/>
                <a:cs typeface="Arial"/>
              </a:rPr>
              <a:t>течение</a:t>
            </a:r>
            <a:r>
              <a:rPr lang="ru-RU" sz="2800" spc="-35" dirty="0">
                <a:latin typeface="Arial"/>
                <a:cs typeface="Arial"/>
              </a:rPr>
              <a:t> </a:t>
            </a:r>
            <a:r>
              <a:rPr lang="ru-RU" sz="2800" spc="170" dirty="0">
                <a:latin typeface="Arial"/>
                <a:cs typeface="Arial"/>
              </a:rPr>
              <a:t>диалога</a:t>
            </a:r>
          </a:p>
          <a:p>
            <a:pPr marL="0" indent="0">
              <a:lnSpc>
                <a:spcPct val="100000"/>
              </a:lnSpc>
              <a:buNone/>
              <a:tabLst>
                <a:tab pos="298450" algn="l"/>
              </a:tabLst>
            </a:pPr>
            <a:endParaRPr lang="ru-RU" spc="17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sz="2800" dirty="0">
                <a:latin typeface="Arial"/>
                <a:cs typeface="Arial"/>
              </a:rPr>
              <a:t>Уместность и естественность ваших первых фраз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sz="2800" dirty="0">
                <a:latin typeface="Arial"/>
                <a:cs typeface="Arial"/>
              </a:rPr>
              <a:t>Искренность засчитывается, даже если собеседник понимает, что это некий прием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sz="2800" dirty="0">
                <a:latin typeface="Arial"/>
                <a:cs typeface="Arial"/>
              </a:rPr>
              <a:t>Конгруэнтность слов, интонации и действий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sz="2800" dirty="0">
                <a:latin typeface="Arial"/>
                <a:cs typeface="Arial"/>
              </a:rPr>
              <a:t>Ваша цель здесь — создать чуть более теплые и доверительные отношения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Инициатива и роль ведущего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8D28FC-CF05-572D-4A7C-DE40BC3BC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722"/>
            <a:ext cx="10515600" cy="4351338"/>
          </a:xfrm>
        </p:spPr>
        <p:txBody>
          <a:bodyPr/>
          <a:lstStyle/>
          <a:p>
            <a:pPr marL="360000" indent="-360000">
              <a:lnSpc>
                <a:spcPct val="100000"/>
              </a:lnSpc>
              <a:spcBef>
                <a:spcPts val="1500"/>
              </a:spcBef>
            </a:pPr>
            <a:r>
              <a:rPr lang="ru-RU" dirty="0"/>
              <a:t>В переговорах существует </a:t>
            </a:r>
            <a:r>
              <a:rPr lang="ru-RU" b="1" dirty="0"/>
              <a:t>инициатива</a:t>
            </a:r>
            <a:r>
              <a:rPr lang="ru-RU" dirty="0"/>
              <a:t>.</a:t>
            </a:r>
          </a:p>
          <a:p>
            <a:pPr marL="360000" indent="-360000">
              <a:lnSpc>
                <a:spcPct val="100000"/>
              </a:lnSpc>
              <a:spcBef>
                <a:spcPts val="1500"/>
              </a:spcBef>
            </a:pPr>
            <a:r>
              <a:rPr lang="ru-RU" b="1" dirty="0"/>
              <a:t>Она принадлежит тому, кто задает вопросы.</a:t>
            </a:r>
          </a:p>
          <a:p>
            <a:pPr marL="360000" marR="5080" indent="-360000">
              <a:lnSpc>
                <a:spcPct val="90800"/>
              </a:lnSpc>
              <a:spcBef>
                <a:spcPts val="1500"/>
              </a:spcBef>
            </a:pPr>
            <a:r>
              <a:rPr lang="ru-RU" dirty="0"/>
              <a:t>Чем больше вопросов вы задаете, при этом опираясь на активное слушание, тем больше у вас шансов нащупать «Зону возможного соглашения».</a:t>
            </a:r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602" y="231620"/>
            <a:ext cx="53607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3 вида вопросов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F11149-537B-297C-4DDA-DE08163D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16" y="969052"/>
            <a:ext cx="8478463" cy="583109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Закрытый вопрос</a:t>
            </a:r>
          </a:p>
          <a:p>
            <a:pPr lvl="1"/>
            <a:r>
              <a:rPr lang="ru-RU" i="1" dirty="0"/>
              <a:t>Вам сегодня удобно?</a:t>
            </a:r>
            <a:endParaRPr lang="ru-RU" dirty="0"/>
          </a:p>
          <a:p>
            <a:r>
              <a:rPr lang="ru-RU" dirty="0"/>
              <a:t>Альтернативный вопрос</a:t>
            </a:r>
          </a:p>
          <a:p>
            <a:pPr lvl="1"/>
            <a:r>
              <a:rPr lang="ru-RU" i="1" dirty="0"/>
              <a:t>Вам удобно сегодня или завтра?</a:t>
            </a:r>
          </a:p>
          <a:p>
            <a:r>
              <a:rPr lang="ru-RU" dirty="0"/>
              <a:t>Открытый вопрос</a:t>
            </a:r>
            <a:endParaRPr lang="ru-RU" i="1" dirty="0"/>
          </a:p>
          <a:p>
            <a:pPr lvl="1"/>
            <a:r>
              <a:rPr lang="ru-RU" i="1" dirty="0"/>
              <a:t>Когда вам удобно?</a:t>
            </a:r>
          </a:p>
          <a:p>
            <a:pPr lvl="1"/>
            <a:r>
              <a:rPr lang="ru-RU" i="1" dirty="0"/>
              <a:t>Как ты видишь эту ситуацию?</a:t>
            </a:r>
          </a:p>
          <a:p>
            <a:pPr lvl="1"/>
            <a:r>
              <a:rPr lang="ru-RU" i="1" dirty="0"/>
              <a:t>Что ты думаешь по этому поводу?</a:t>
            </a:r>
            <a:endParaRPr lang="ru-RU" dirty="0"/>
          </a:p>
          <a:p>
            <a:pPr marL="0" indent="0">
              <a:spcBef>
                <a:spcPts val="2000"/>
              </a:spcBef>
              <a:buNone/>
            </a:pPr>
            <a:r>
              <a:rPr lang="ru-RU" b="1" dirty="0"/>
              <a:t>Волшебные вопросы для любых переговоров:</a:t>
            </a:r>
          </a:p>
          <a:p>
            <a:r>
              <a:rPr lang="ru-RU" i="1" dirty="0"/>
              <a:t>Расскажи пожалуйста, при каких условиях мы с тобой договоримся?</a:t>
            </a:r>
          </a:p>
          <a:p>
            <a:r>
              <a:rPr lang="ru-RU" i="1" dirty="0"/>
              <a:t>Как выглядит для тебя идеальное решение?</a:t>
            </a:r>
          </a:p>
          <a:p>
            <a:r>
              <a:rPr lang="ru-RU" dirty="0"/>
              <a:t>Тем самым просим выложить карты на стол.</a:t>
            </a:r>
          </a:p>
          <a:p>
            <a:r>
              <a:rPr lang="ru-RU" dirty="0"/>
              <a:t>Не всегда работает, если нет доверия</a:t>
            </a:r>
            <a:br>
              <a:rPr lang="ru-RU" dirty="0"/>
            </a:br>
            <a:r>
              <a:rPr lang="ru-RU" dirty="0"/>
              <a:t>(</a:t>
            </a:r>
            <a:r>
              <a:rPr lang="ru-RU" i="1" dirty="0"/>
              <a:t>Я карты раскрою, а ты воспользуешься…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b="1" dirty="0"/>
              <a:t>Еще два важных вопроса:</a:t>
            </a:r>
          </a:p>
          <a:p>
            <a:r>
              <a:rPr lang="ru-RU" i="1" dirty="0"/>
              <a:t>Какие именно пункты для вас являются наиболее важными?</a:t>
            </a:r>
            <a:br>
              <a:rPr lang="ru-RU" i="1" dirty="0"/>
            </a:br>
            <a:r>
              <a:rPr lang="ru-RU" dirty="0"/>
              <a:t>(просим приоритезировать)</a:t>
            </a:r>
          </a:p>
          <a:p>
            <a:r>
              <a:rPr lang="ru-RU" i="1" dirty="0"/>
              <a:t>Почему именно эти пункты имеют такое значение?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224" y="353316"/>
            <a:ext cx="3221736" cy="20391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702" y="2555649"/>
            <a:ext cx="3221736" cy="20421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702" y="4761030"/>
            <a:ext cx="3221736" cy="20391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133" y="162669"/>
            <a:ext cx="396952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Техника SPIN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672" y="2199136"/>
            <a:ext cx="1895856" cy="6797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290" y="1250787"/>
            <a:ext cx="2093975" cy="6827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502" y="3186134"/>
            <a:ext cx="2051304" cy="67970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121" y="4309757"/>
            <a:ext cx="2231136" cy="679704"/>
          </a:xfrm>
          <a:prstGeom prst="rect">
            <a:avLst/>
          </a:prstGeom>
        </p:spPr>
      </p:pic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031F4458-B4FC-8CC2-3690-DE8AFC06D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575249"/>
              </p:ext>
            </p:extLst>
          </p:nvPr>
        </p:nvGraphicFramePr>
        <p:xfrm>
          <a:off x="4031121" y="10739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Техника</a:t>
            </a:r>
            <a:r>
              <a:rPr spc="25" dirty="0"/>
              <a:t> </a:t>
            </a:r>
            <a:r>
              <a:rPr spc="130" dirty="0"/>
              <a:t>SPIN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251B02-971F-6D88-2D69-C7B21931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0000" marR="478155" indent="-360000">
              <a:lnSpc>
                <a:spcPct val="110000"/>
              </a:lnSpc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ситуационные вопросы</a:t>
            </a:r>
            <a:r>
              <a:rPr lang="ru-RU" dirty="0"/>
              <a:t>, чтобы лучше понять контекст, интересы и позиции другой стороны.</a:t>
            </a:r>
          </a:p>
          <a:p>
            <a:pPr marL="360000" marR="169545" indent="-360000">
              <a:lnSpc>
                <a:spcPct val="100000"/>
              </a:lnSpc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проблемные вопросы</a:t>
            </a:r>
            <a:r>
              <a:rPr lang="ru-RU" dirty="0"/>
              <a:t>, чтобы понять в чем другая сторона видит проблему (иначе переговоров не было бы). Также мы пытаемся выявить скрытые проблемы.</a:t>
            </a:r>
          </a:p>
          <a:p>
            <a:pPr marL="360000" marR="1211580" indent="-360000">
              <a:lnSpc>
                <a:spcPct val="100000"/>
              </a:lnSpc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извлекающие вопросы</a:t>
            </a:r>
            <a:r>
              <a:rPr lang="ru-RU" dirty="0"/>
              <a:t>, чтобы показать важность проблем и последствия их для клиента.</a:t>
            </a:r>
          </a:p>
          <a:p>
            <a:pPr marL="354965" marR="5080" indent="-342900">
              <a:lnSpc>
                <a:spcPct val="100000"/>
              </a:lnSpc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наводящие вопросы</a:t>
            </a:r>
            <a:r>
              <a:rPr lang="ru-RU" dirty="0"/>
              <a:t>, чтобы перейти в область обсуждения решения и презентации совместной версии окончательного договора.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882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Цель воронки вопросов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14F2A8-3518-A81D-A4EF-4D0F2F565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marR="5080" indent="-360000">
              <a:lnSpc>
                <a:spcPct val="100000"/>
              </a:lnSpc>
              <a:buSzPct val="90000"/>
              <a:buChar char="●"/>
              <a:tabLst>
                <a:tab pos="297815" algn="l"/>
                <a:tab pos="298450" algn="l"/>
              </a:tabLst>
            </a:pPr>
            <a:r>
              <a:rPr lang="ru-RU" dirty="0"/>
              <a:t>Прояснить, </a:t>
            </a:r>
            <a:r>
              <a:rPr lang="ru-RU" b="1" dirty="0"/>
              <a:t>чего</a:t>
            </a:r>
            <a:r>
              <a:rPr lang="ru-RU" dirty="0"/>
              <a:t> на самом деле </a:t>
            </a:r>
            <a:r>
              <a:rPr lang="ru-RU" b="1" dirty="0"/>
              <a:t>хочет</a:t>
            </a:r>
            <a:r>
              <a:rPr lang="ru-RU" dirty="0"/>
              <a:t> другая сторона</a:t>
            </a:r>
            <a:br>
              <a:rPr lang="en-US" dirty="0"/>
            </a:br>
            <a:r>
              <a:rPr lang="ru-RU" dirty="0"/>
              <a:t>(это ее интерес или мотив)</a:t>
            </a:r>
          </a:p>
          <a:p>
            <a:pPr marL="360000" indent="-360000">
              <a:lnSpc>
                <a:spcPct val="100000"/>
              </a:lnSpc>
              <a:buSzPct val="90000"/>
              <a:buChar char="●"/>
              <a:tabLst>
                <a:tab pos="297815" algn="l"/>
                <a:tab pos="298450" algn="l"/>
              </a:tabLst>
            </a:pPr>
            <a:r>
              <a:rPr lang="ru-RU" dirty="0"/>
              <a:t>Какие </a:t>
            </a:r>
            <a:r>
              <a:rPr lang="ru-RU" b="1" dirty="0"/>
              <a:t>параметры</a:t>
            </a:r>
            <a:r>
              <a:rPr lang="ru-RU" dirty="0"/>
              <a:t> переговоров для нее </a:t>
            </a:r>
            <a:r>
              <a:rPr lang="ru-RU" b="1" dirty="0"/>
              <a:t>важны</a:t>
            </a:r>
            <a:br>
              <a:rPr lang="ru-RU" dirty="0"/>
            </a:br>
            <a:r>
              <a:rPr lang="ru-RU" dirty="0"/>
              <a:t>(это позиции той самой </a:t>
            </a:r>
            <a:r>
              <a:rPr lang="en" dirty="0"/>
              <a:t>ZOPA)</a:t>
            </a:r>
          </a:p>
          <a:p>
            <a:pPr marL="360000" indent="-360000">
              <a:lnSpc>
                <a:spcPct val="100000"/>
              </a:lnSpc>
              <a:buSzPct val="90000"/>
              <a:buChar char="●"/>
              <a:tabLst>
                <a:tab pos="297815" algn="l"/>
                <a:tab pos="298450" algn="l"/>
              </a:tabLst>
            </a:pPr>
            <a:r>
              <a:rPr lang="ru-RU" dirty="0"/>
              <a:t>Обычно в переговорах обсуждают позиции,</a:t>
            </a:r>
            <a:br>
              <a:rPr lang="en-US" dirty="0"/>
            </a:br>
            <a:r>
              <a:rPr lang="ru-RU" dirty="0"/>
              <a:t>но наша главная задача —</a:t>
            </a:r>
            <a:r>
              <a:rPr lang="en-US" dirty="0"/>
              <a:t> </a:t>
            </a:r>
            <a:r>
              <a:rPr lang="ru-RU" b="1" dirty="0"/>
              <a:t>понять интерес</a:t>
            </a:r>
            <a:r>
              <a:rPr lang="en-US" b="1" dirty="0"/>
              <a:t> </a:t>
            </a:r>
            <a:r>
              <a:rPr lang="ru-RU" b="1" dirty="0"/>
              <a:t>/</a:t>
            </a:r>
            <a:r>
              <a:rPr lang="en-US" b="1" dirty="0"/>
              <a:t> </a:t>
            </a:r>
            <a:r>
              <a:rPr lang="ru-RU" b="1" dirty="0"/>
              <a:t>мотив</a:t>
            </a:r>
            <a:r>
              <a:rPr lang="ru-RU" dirty="0"/>
              <a:t> человека.</a:t>
            </a:r>
          </a:p>
          <a:p>
            <a:pPr marL="360000" indent="-360000">
              <a:lnSpc>
                <a:spcPct val="100000"/>
              </a:lnSpc>
              <a:buSzPct val="90000"/>
              <a:buChar char="●"/>
              <a:tabLst>
                <a:tab pos="297815" algn="l"/>
                <a:tab pos="298450" algn="l"/>
              </a:tabLst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Вопросы могут извлекать проблемы, которых изначально не видел оппонент.💡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19067"/>
            <a:ext cx="10515600" cy="731904"/>
          </a:xfrm>
          <a:prstGeom prst="rect">
            <a:avLst/>
          </a:prstGeom>
        </p:spPr>
        <p:txBody>
          <a:bodyPr vert="horz" wrap="square" lIns="0" tIns="54266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Техника SPIN (пример со страхованием)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E0D611-4C64-2464-3482-7E2CD151A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853928" cy="5016246"/>
          </a:xfrm>
        </p:spPr>
        <p:txBody>
          <a:bodyPr>
            <a:normAutofit fontScale="62500" lnSpcReduction="20000"/>
          </a:bodyPr>
          <a:lstStyle/>
          <a:p>
            <a:pPr marL="360000" indent="-360000">
              <a:lnSpc>
                <a:spcPct val="120000"/>
              </a:lnSpc>
              <a:spcBef>
                <a:spcPts val="700"/>
              </a:spcBef>
              <a:buChar char="●"/>
              <a:tabLst>
                <a:tab pos="297815" algn="l"/>
                <a:tab pos="298450" algn="l"/>
              </a:tabLst>
            </a:pPr>
            <a:r>
              <a:rPr lang="ru-RU" sz="3800" dirty="0"/>
              <a:t>Какой марки ваш автомобиль и какого он года выпуска?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Char char="●"/>
              <a:tabLst>
                <a:tab pos="297815" algn="l"/>
                <a:tab pos="298450" algn="l"/>
              </a:tabLst>
            </a:pPr>
            <a:r>
              <a:rPr lang="ru-RU" sz="3800" dirty="0"/>
              <a:t>Какой у вас стаж вождения?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Char char="●"/>
              <a:tabLst>
                <a:tab pos="297815" algn="l"/>
                <a:tab pos="298450" algn="l"/>
              </a:tabLst>
            </a:pPr>
            <a:r>
              <a:rPr lang="ru-RU" sz="3800" dirty="0"/>
              <a:t>Для каких целей вы используете авто?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 marL="360000" marR="151765" indent="-360000">
              <a:lnSpc>
                <a:spcPct val="120000"/>
              </a:lnSpc>
              <a:spcBef>
                <a:spcPts val="700"/>
              </a:spcBef>
              <a:buChar char="●"/>
              <a:tabLst>
                <a:tab pos="297815" algn="l"/>
                <a:tab pos="298450" algn="l"/>
              </a:tabLst>
            </a:pPr>
            <a:r>
              <a:rPr lang="ru-RU" sz="3800" dirty="0"/>
              <a:t>Какими страховыми услугами вы уже пользовались?</a:t>
            </a:r>
            <a:br>
              <a:rPr lang="ru-RU" sz="3800" dirty="0"/>
            </a:br>
            <a:r>
              <a:rPr lang="ru-RU" sz="3800" dirty="0"/>
              <a:t>Какой у вас опыт взаимодействия со страховыми компаниями?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Char char="●"/>
              <a:tabLst>
                <a:tab pos="297815" algn="l"/>
                <a:tab pos="298450" algn="l"/>
              </a:tabLst>
            </a:pPr>
            <a:r>
              <a:rPr lang="ru-RU" sz="3800" dirty="0"/>
              <a:t>Кто имеет доступ к управлению автомобилем?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Char char="●"/>
              <a:tabLst>
                <a:tab pos="297815" algn="l"/>
                <a:tab pos="298450" algn="l"/>
              </a:tabLst>
            </a:pPr>
            <a:r>
              <a:rPr lang="ru-RU" sz="3800" dirty="0"/>
              <a:t>Где вы оставляете авто ночью?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Char char="●"/>
              <a:tabLst>
                <a:tab pos="297815" algn="l"/>
                <a:tab pos="298450" algn="l"/>
              </a:tabLst>
            </a:pPr>
            <a:r>
              <a:rPr lang="ru-RU" sz="3800" dirty="0"/>
              <a:t>Как вы думаете, каковы шансы угона вашего авто? </a:t>
            </a:r>
            <a:r>
              <a:rPr lang="ru-RU" sz="3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sz="3800" dirty="0">
                <a:solidFill>
                  <a:schemeClr val="accent6">
                    <a:lumMod val="75000"/>
                  </a:schemeClr>
                </a:solidFill>
              </a:rPr>
              <a:t>I)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Char char="●"/>
              <a:tabLst>
                <a:tab pos="297815" algn="l"/>
                <a:tab pos="298450" algn="l"/>
              </a:tabLst>
            </a:pPr>
            <a:r>
              <a:rPr lang="ru-RU" sz="3800" dirty="0"/>
              <a:t>Какова вероятность того, что авто будет повреждено? </a:t>
            </a:r>
            <a:r>
              <a:rPr lang="ru-RU" sz="3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sz="3800" dirty="0">
                <a:solidFill>
                  <a:schemeClr val="accent6">
                    <a:lumMod val="75000"/>
                  </a:schemeClr>
                </a:solidFill>
              </a:rPr>
              <a:t>I)</a:t>
            </a:r>
          </a:p>
          <a:p>
            <a:pPr marL="360000" marR="5080" indent="-360000">
              <a:lnSpc>
                <a:spcPct val="120000"/>
              </a:lnSpc>
              <a:spcBef>
                <a:spcPts val="700"/>
              </a:spcBef>
              <a:buChar char="●"/>
              <a:tabLst>
                <a:tab pos="297815" algn="l"/>
                <a:tab pos="298450" algn="l"/>
              </a:tabLst>
            </a:pPr>
            <a:r>
              <a:rPr lang="ru-RU" sz="3800" dirty="0"/>
              <a:t>Готовы ли вы выслушать решение, которое предлагает наша страховая компания? </a:t>
            </a:r>
            <a:r>
              <a:rPr lang="ru-RU" sz="3800" dirty="0">
                <a:solidFill>
                  <a:srgbClr val="00B0F0"/>
                </a:solidFill>
              </a:rPr>
              <a:t>(</a:t>
            </a:r>
            <a:r>
              <a:rPr lang="en" sz="3800" dirty="0">
                <a:solidFill>
                  <a:srgbClr val="00B0F0"/>
                </a:solidFill>
              </a:rPr>
              <a:t>N)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BE41116-14F2-35DE-C641-DE55EE28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/>
          <a:lstStyle/>
          <a:p>
            <a:r>
              <a:rPr lang="ru-RU" dirty="0"/>
              <a:t>Что такое переговоры?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519376-43F5-7B8F-A3A2-E0597D24B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12700" marR="136525" indent="0">
              <a:lnSpc>
                <a:spcPts val="3000"/>
              </a:lnSpc>
              <a:spcBef>
                <a:spcPts val="500"/>
              </a:spcBef>
              <a:buNone/>
              <a:tabLst>
                <a:tab pos="309880" algn="l"/>
              </a:tabLst>
            </a:pPr>
            <a:r>
              <a:rPr lang="ru-RU" dirty="0"/>
              <a:t>Механизм распределения ресурсов, уравновешивания сталкивающихся интересов и разрешения конфликтов.</a:t>
            </a:r>
          </a:p>
          <a:p>
            <a:pPr marL="12700" marR="5080" indent="0">
              <a:lnSpc>
                <a:spcPts val="3000"/>
              </a:lnSpc>
              <a:spcBef>
                <a:spcPts val="2185"/>
              </a:spcBef>
              <a:buNone/>
              <a:tabLst>
                <a:tab pos="382905" algn="l"/>
              </a:tabLst>
            </a:pPr>
            <a:r>
              <a:rPr lang="ru-RU" dirty="0"/>
              <a:t>Процесс совместного поиска взаимовыгодного решения.</a:t>
            </a:r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262" y="1825625"/>
            <a:ext cx="5362434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28" y="315085"/>
            <a:ext cx="10515600" cy="731904"/>
          </a:xfrm>
          <a:prstGeom prst="rect">
            <a:avLst/>
          </a:prstGeom>
        </p:spPr>
        <p:txBody>
          <a:bodyPr vert="horz" wrap="square" lIns="0" tIns="54266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Примеры вопросов для переговоров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D21DB7-11B2-0B80-BCCB-10FEFB4C3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280160"/>
            <a:ext cx="10951464" cy="526275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Как ты видишь эту ситуацию? </a:t>
            </a:r>
            <a:r>
              <a:rPr lang="ru-RU" dirty="0">
                <a:solidFill>
                  <a:srgbClr val="C00000"/>
                </a:solidFill>
              </a:rPr>
              <a:t>(</a:t>
            </a:r>
            <a:r>
              <a:rPr lang="en" dirty="0">
                <a:solidFill>
                  <a:srgbClr val="C00000"/>
                </a:solidFill>
              </a:rPr>
              <a:t>S)</a:t>
            </a:r>
          </a:p>
          <a:p>
            <a:r>
              <a:rPr lang="ru-RU" dirty="0"/>
              <a:t>В чем именно ты видишь проблему?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P)</a:t>
            </a:r>
          </a:p>
          <a:p>
            <a:r>
              <a:rPr lang="ru-RU" dirty="0"/>
              <a:t>Какие проблемные моменты являются для тебя ключевыми и почему?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I)</a:t>
            </a:r>
            <a:r>
              <a:rPr lang="en" dirty="0"/>
              <a:t> </a:t>
            </a:r>
            <a:r>
              <a:rPr lang="ru-RU" dirty="0"/>
              <a:t>🙁</a:t>
            </a:r>
            <a:endParaRPr lang="en" dirty="0"/>
          </a:p>
          <a:p>
            <a:r>
              <a:rPr lang="ru-RU" dirty="0"/>
              <a:t>Что будет если проблема не решится?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I)</a:t>
            </a:r>
            <a:r>
              <a:rPr lang="en" dirty="0"/>
              <a:t> </a:t>
            </a:r>
            <a:r>
              <a:rPr lang="ru-RU" dirty="0"/>
              <a:t>🙁</a:t>
            </a:r>
            <a:endParaRPr lang="en" dirty="0"/>
          </a:p>
          <a:p>
            <a:r>
              <a:rPr lang="ru-RU" dirty="0"/>
              <a:t>Какие варианты действий рассматриваешь? </a:t>
            </a:r>
            <a:r>
              <a:rPr lang="ru-RU" dirty="0">
                <a:solidFill>
                  <a:srgbClr val="0070C0"/>
                </a:solidFill>
              </a:rPr>
              <a:t>(</a:t>
            </a:r>
            <a:r>
              <a:rPr lang="en" dirty="0">
                <a:solidFill>
                  <a:srgbClr val="0070C0"/>
                </a:solidFill>
              </a:rPr>
              <a:t>N)</a:t>
            </a:r>
            <a:r>
              <a:rPr lang="en" dirty="0"/>
              <a:t> </a:t>
            </a:r>
            <a:r>
              <a:rPr lang="ru-RU" dirty="0"/>
              <a:t>😀</a:t>
            </a:r>
            <a:endParaRPr lang="en" dirty="0"/>
          </a:p>
          <a:p>
            <a:r>
              <a:rPr lang="ru-RU" dirty="0"/>
              <a:t>Какое решение выглядит для тебя оптимальным? </a:t>
            </a:r>
            <a:r>
              <a:rPr lang="ru-RU" dirty="0">
                <a:solidFill>
                  <a:srgbClr val="0070C0"/>
                </a:solidFill>
              </a:rPr>
              <a:t>(</a:t>
            </a:r>
            <a:r>
              <a:rPr lang="en" dirty="0">
                <a:solidFill>
                  <a:srgbClr val="0070C0"/>
                </a:solidFill>
              </a:rPr>
              <a:t>N)</a:t>
            </a:r>
            <a:r>
              <a:rPr lang="en" dirty="0"/>
              <a:t> </a:t>
            </a:r>
            <a:r>
              <a:rPr lang="ru-RU" dirty="0"/>
              <a:t>😀</a:t>
            </a:r>
            <a:endParaRPr lang="en" dirty="0"/>
          </a:p>
          <a:p>
            <a:endParaRPr lang="ru-RU" dirty="0"/>
          </a:p>
          <a:p>
            <a:r>
              <a:rPr lang="ru-RU" i="1" dirty="0"/>
              <a:t>Что еще для тебя важно?</a:t>
            </a:r>
          </a:p>
          <a:p>
            <a:r>
              <a:rPr lang="ru-RU" i="1" dirty="0"/>
              <a:t>О каких сроках мы можем говорить?</a:t>
            </a:r>
          </a:p>
          <a:p>
            <a:r>
              <a:rPr lang="ru-RU" i="1" dirty="0"/>
              <a:t>Как долго ты готов(а)…?</a:t>
            </a:r>
          </a:p>
          <a:p>
            <a:r>
              <a:rPr lang="ru-RU" i="1" dirty="0"/>
              <a:t>Какие альтернативные решения ты рассматриваешь?</a:t>
            </a:r>
          </a:p>
          <a:p>
            <a:r>
              <a:rPr lang="ru-RU" i="1" dirty="0"/>
              <a:t>Какие плюсы ты видишь, работая с нами?</a:t>
            </a:r>
          </a:p>
          <a:p>
            <a:r>
              <a:rPr lang="ru-RU" sz="2800" i="1" dirty="0">
                <a:solidFill>
                  <a:schemeClr val="accent2">
                    <a:lumMod val="50000"/>
                  </a:schemeClr>
                </a:solidFill>
              </a:rPr>
              <a:t>А как ты думаешь? (перехват инициативы)</a:t>
            </a:r>
            <a:endParaRPr lang="ru-RU" i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00B75-9B27-B2E0-33E2-B1A4B195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ru-RU" dirty="0"/>
              <a:t>Извлекающие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AC5D1-E728-7125-9C3F-082A85F7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Извлекающие вопросы — должны навести на мысль о проблемах, о которых человек не думал ранее.</a:t>
            </a:r>
          </a:p>
          <a:p>
            <a:r>
              <a:rPr lang="ru-RU" i="1" dirty="0"/>
              <a:t>Задумывался ли ты о…</a:t>
            </a:r>
          </a:p>
          <a:p>
            <a:pPr lvl="1"/>
            <a:r>
              <a:rPr lang="ru-RU" i="1" dirty="0"/>
              <a:t>… сейчас уже середина учебного года и дочери будет сложно адаптироваться на новом месте.</a:t>
            </a:r>
          </a:p>
          <a:p>
            <a:r>
              <a:rPr lang="ru-RU" i="1" dirty="0"/>
              <a:t>Известно ли тебе о…</a:t>
            </a:r>
          </a:p>
          <a:p>
            <a:r>
              <a:rPr lang="ru-RU" i="1" dirty="0"/>
              <a:t>Как ты думаешь, как такие действия могут повлиять на…</a:t>
            </a:r>
          </a:p>
          <a:p>
            <a:pPr lvl="1"/>
            <a:r>
              <a:rPr lang="ru-RU" i="1" dirty="0"/>
              <a:t>Рассматриваешь ли вариант, что не понравится в новой стране и захочется вернуться?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Возможно, есть какие-то моменты, которые человек не продумал.</a:t>
            </a:r>
          </a:p>
        </p:txBody>
      </p:sp>
    </p:spTree>
    <p:extLst>
      <p:ext uri="{BB962C8B-B14F-4D97-AF65-F5344CB8AC3E}">
        <p14:creationId xmlns:p14="http://schemas.microsoft.com/office/powerpoint/2010/main" val="4085620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51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 вопросов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5207E6C-358B-7253-08E2-D3EE50EF9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232"/>
            <a:ext cx="6440424" cy="5108448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Вопросы к другой стороне должны быть готовы заранее.</a:t>
            </a:r>
          </a:p>
          <a:p>
            <a:r>
              <a:rPr lang="ru-RU" dirty="0"/>
              <a:t>Это поможет вам не только управлять процессом, но и понять интересы, позиции и мотивы другой стороны.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lnSpc>
                <a:spcPct val="110000"/>
              </a:lnSpc>
              <a:buNone/>
            </a:pPr>
            <a:r>
              <a:rPr lang="ru-RU" sz="3000" dirty="0"/>
              <a:t>Пример:</a:t>
            </a:r>
            <a:br>
              <a:rPr lang="ru-RU" dirty="0"/>
            </a:br>
            <a:r>
              <a:rPr lang="ru-RU" sz="2400" dirty="0"/>
              <a:t>Наша главная задача — разобраться, почему ведущий программист потребовал прибавку именно в $1000 и именно сейчас, хотя всем известно, что есть установленная процедура пересмотра ЗП.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400" dirty="0"/>
              <a:t>Без воронки вопросов это сделать крайне сложно.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471" y="1690688"/>
            <a:ext cx="4279392" cy="385267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Важно!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D84C91-2B7F-08B9-E9C8-59088FEC3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911225" indent="0">
              <a:lnSpc>
                <a:spcPts val="3100"/>
              </a:lnSpc>
              <a:spcBef>
                <a:spcPts val="420"/>
              </a:spcBef>
              <a:buNone/>
            </a:pPr>
            <a:r>
              <a:rPr lang="ru-RU" dirty="0"/>
              <a:t>Мы задаем вопросы, чтобы выяснить </a:t>
            </a:r>
            <a:r>
              <a:rPr lang="ru-RU" b="1" dirty="0"/>
              <a:t>ключевой интерес </a:t>
            </a:r>
            <a:r>
              <a:rPr lang="ru-RU" dirty="0"/>
              <a:t>(к чему стремится другая сторона?).</a:t>
            </a:r>
          </a:p>
          <a:p>
            <a:pPr marL="0" indent="0">
              <a:lnSpc>
                <a:spcPts val="3180"/>
              </a:lnSpc>
              <a:spcBef>
                <a:spcPts val="2575"/>
              </a:spcBef>
              <a:buNone/>
            </a:pPr>
            <a:r>
              <a:rPr lang="ru-RU" dirty="0"/>
              <a:t>Также мы задаем вопросы, чтобы выяснить </a:t>
            </a:r>
            <a:r>
              <a:rPr lang="ru-RU" b="1" dirty="0"/>
              <a:t>позиции</a:t>
            </a:r>
            <a:br>
              <a:rPr lang="en-US" b="1" dirty="0"/>
            </a:br>
            <a:r>
              <a:rPr lang="ru-RU" dirty="0"/>
              <a:t>(поле торга) другой стороны.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ru-RU" sz="4000" dirty="0">
              <a:latin typeface="Arial"/>
              <a:cs typeface="Arial"/>
            </a:endParaRPr>
          </a:p>
          <a:p>
            <a:pPr marL="0" marR="321310" indent="0">
              <a:lnSpc>
                <a:spcPts val="3000"/>
              </a:lnSpc>
              <a:buNone/>
            </a:pPr>
            <a:r>
              <a:rPr lang="ru-RU" b="1" dirty="0"/>
              <a:t>За интересами скрывается мотивация личности. За позицией живут условия: деньги, сроки, должность.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289" y="484358"/>
            <a:ext cx="6951133" cy="742253"/>
          </a:xfrm>
          <a:prstGeom prst="rect">
            <a:avLst/>
          </a:prstGeom>
        </p:spPr>
        <p:txBody>
          <a:bodyPr vert="horz" wrap="square" lIns="0" tIns="64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Обычно</a:t>
            </a:r>
            <a:endParaRPr spc="18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D1B0688-4CA7-0A00-8919-B84B29A5B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89" y="1329226"/>
            <a:ext cx="10515600" cy="310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Стороны проговаривают свои позиции (цена, сроки и проч.),</a:t>
            </a:r>
            <a:br>
              <a:rPr lang="ru-RU" dirty="0"/>
            </a:br>
            <a:r>
              <a:rPr lang="ru-RU" dirty="0"/>
              <a:t>но редко говорят о своих интересах и потребностях.</a:t>
            </a:r>
            <a:br>
              <a:rPr lang="en-US" dirty="0"/>
            </a:br>
            <a:br>
              <a:rPr lang="en-US" dirty="0"/>
            </a:br>
            <a:r>
              <a:rPr lang="ru-RU" u="sng" dirty="0"/>
              <a:t>Пример:</a:t>
            </a:r>
            <a:endParaRPr lang="en-US" u="sng" dirty="0"/>
          </a:p>
          <a:p>
            <a:pPr marL="0" indent="0">
              <a:buNone/>
            </a:pPr>
            <a:r>
              <a:rPr lang="ru-RU" dirty="0"/>
              <a:t>Пара обсуждает, какой фильм или сериал они будут смотреть этим вечером. Это позиция.</a:t>
            </a:r>
          </a:p>
          <a:p>
            <a:pPr marL="0" indent="0">
              <a:buNone/>
            </a:pPr>
            <a:r>
              <a:rPr lang="ru-RU" dirty="0"/>
              <a:t>К чему стремятся эти люди (провести романтический вечер, увидеть любимый сериал и т.д.) — это их интерес.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4886" y="4511040"/>
            <a:ext cx="5327114" cy="23469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1687"/>
            <a:ext cx="10515600" cy="75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Активное слушание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094F94-4FE0-93EF-9DA2-78BB1282B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268"/>
            <a:ext cx="10515600" cy="472193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ts val="2075"/>
              </a:lnSpc>
              <a:spcBef>
                <a:spcPts val="100"/>
              </a:spcBef>
              <a:buNone/>
            </a:pPr>
            <a:r>
              <a:rPr lang="ru-RU" dirty="0"/>
              <a:t>Работа с вопросами предполагает демонстрацию</a:t>
            </a:r>
          </a:p>
          <a:p>
            <a:pPr marL="0" indent="0">
              <a:lnSpc>
                <a:spcPts val="2075"/>
              </a:lnSpc>
              <a:buNone/>
            </a:pPr>
            <a:r>
              <a:rPr lang="ru-RU" b="1" dirty="0"/>
              <a:t>фокуса на собеседнике</a:t>
            </a:r>
            <a:r>
              <a:rPr lang="ru-RU" dirty="0"/>
              <a:t> через техники активного слушания:</a:t>
            </a:r>
          </a:p>
          <a:p>
            <a:pPr marL="360000" indent="-3600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Междометия</a:t>
            </a:r>
          </a:p>
          <a:p>
            <a:pPr marL="360000" indent="-3600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Парафраз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Так ли я вас понял…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То есть…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Получается, что…</a:t>
            </a:r>
          </a:p>
          <a:p>
            <a:pPr marL="360000" indent="-3600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Уточнения</a:t>
            </a:r>
          </a:p>
          <a:p>
            <a:pPr marL="360000" indent="-3600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Эхо</a:t>
            </a:r>
          </a:p>
          <a:p>
            <a:pPr marL="360000" indent="-3600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Невербальное сопровождение</a:t>
            </a:r>
          </a:p>
          <a:p>
            <a:pPr marL="360000" indent="-3600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Резюме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797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Тренировочное</a:t>
            </a:r>
            <a:r>
              <a:rPr dirty="0"/>
              <a:t> задание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CFE591-711D-830B-17EE-E0B0F665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422"/>
            <a:ext cx="10515600" cy="4675541"/>
          </a:xfrm>
        </p:spPr>
        <p:txBody>
          <a:bodyPr/>
          <a:lstStyle/>
          <a:p>
            <a:pPr marL="360000" marR="5080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Заполните шаблон подготовки к переговорам</a:t>
            </a:r>
            <a:br>
              <a:rPr lang="ru-RU" dirty="0"/>
            </a:br>
            <a:r>
              <a:rPr lang="en" dirty="0">
                <a:hlinkClick r:id="rId2"/>
              </a:rPr>
              <a:t>https://</a:t>
            </a:r>
            <a:r>
              <a:rPr lang="en" dirty="0" err="1">
                <a:hlinkClick r:id="rId2"/>
              </a:rPr>
              <a:t>clck.ru</a:t>
            </a:r>
            <a:r>
              <a:rPr lang="en" dirty="0">
                <a:hlinkClick r:id="rId2"/>
              </a:rPr>
              <a:t>/34N8Rt</a:t>
            </a:r>
            <a:endParaRPr lang="ru-RU" dirty="0"/>
          </a:p>
          <a:p>
            <a:pPr marL="360000" marR="559435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Вы можете поработать как с предстоящей ситуацией, так и проанализировать уже прошедший кейс.</a:t>
            </a:r>
          </a:p>
          <a:p>
            <a:pPr marL="360000" marR="699770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Переговоры могут быть любыми: бизнес, управление, семейные отношения.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Вывод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380" y="1819147"/>
            <a:ext cx="6379210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800" spc="155" dirty="0">
                <a:latin typeface="Arial"/>
                <a:cs typeface="Arial"/>
              </a:rPr>
              <a:t>Даже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самые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114" dirty="0">
                <a:latin typeface="Arial"/>
                <a:cs typeface="Arial"/>
              </a:rPr>
              <a:t>сложные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переговоры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могут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пройти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030"/>
              </a:lnSpc>
            </a:pPr>
            <a:r>
              <a:rPr sz="1800" b="1" spc="95" dirty="0">
                <a:latin typeface="Arial"/>
                <a:cs typeface="Arial"/>
              </a:rPr>
              <a:t>успешно</a:t>
            </a:r>
            <a:r>
              <a:rPr sz="1800" spc="95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если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вы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заранее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подготовились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250" dirty="0">
                <a:latin typeface="Arial"/>
                <a:cs typeface="Arial"/>
              </a:rPr>
              <a:t>к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ним.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ts val="1989"/>
              </a:lnSpc>
              <a:spcBef>
                <a:spcPts val="1960"/>
              </a:spcBef>
            </a:pPr>
            <a:r>
              <a:rPr sz="1800" b="1" spc="85" dirty="0">
                <a:latin typeface="Arial"/>
                <a:cs typeface="Arial"/>
              </a:rPr>
              <a:t>От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120" dirty="0">
                <a:latin typeface="Arial"/>
                <a:cs typeface="Arial"/>
              </a:rPr>
              <a:t>вашего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125" dirty="0">
                <a:latin typeface="Arial"/>
                <a:cs typeface="Arial"/>
              </a:rPr>
              <a:t>умения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задавать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вопросы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себе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и </a:t>
            </a:r>
            <a:r>
              <a:rPr sz="1800" spc="145" dirty="0">
                <a:latin typeface="Arial"/>
                <a:cs typeface="Arial"/>
              </a:rPr>
              <a:t>собеседнику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зависит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исход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вашей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договоренности.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50DE442-4F7C-7ECF-1A96-FFBB7F8B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620484"/>
          </a:xfrm>
        </p:spPr>
        <p:txBody>
          <a:bodyPr/>
          <a:lstStyle/>
          <a:p>
            <a:r>
              <a:rPr lang="ru-RU" dirty="0"/>
              <a:t>Влияние и контрвлияние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90EBDA-E771-8350-47B9-9FAE87647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27779"/>
            <a:ext cx="10515600" cy="2561872"/>
          </a:xfrm>
        </p:spPr>
        <p:txBody>
          <a:bodyPr>
            <a:normAutofit/>
          </a:bodyPr>
          <a:lstStyle/>
          <a:p>
            <a:r>
              <a:rPr lang="ru-RU" dirty="0"/>
              <a:t>Работа с выгодами</a:t>
            </a:r>
          </a:p>
          <a:p>
            <a:r>
              <a:rPr lang="ru-RU" dirty="0"/>
              <a:t>Как правильно формулировать аргументы</a:t>
            </a:r>
          </a:p>
          <a:p>
            <a:r>
              <a:rPr lang="ru-RU" dirty="0"/>
              <a:t>Какие техники влияния существуют</a:t>
            </a:r>
          </a:p>
          <a:p>
            <a:r>
              <a:rPr lang="ru-RU" dirty="0"/>
              <a:t>Как качественно предлагать решение</a:t>
            </a:r>
          </a:p>
          <a:p>
            <a:r>
              <a:rPr lang="ru-RU" dirty="0"/>
              <a:t>Борьба с возражениями и сопротивлением</a:t>
            </a:r>
          </a:p>
        </p:txBody>
      </p:sp>
    </p:spTree>
    <p:extLst>
      <p:ext uri="{BB962C8B-B14F-4D97-AF65-F5344CB8AC3E}">
        <p14:creationId xmlns:p14="http://schemas.microsoft.com/office/powerpoint/2010/main" val="1079932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7357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Переговоры для менеджера</a:t>
            </a:r>
            <a:endParaRPr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C83A5F6-C7AD-B6BE-DE11-9C5C6EB1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39"/>
            <a:ext cx="5801139" cy="47192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В каких ситуациях менеджер / тимлид принимает участие в переговорах?</a:t>
            </a:r>
          </a:p>
          <a:p>
            <a:r>
              <a:rPr lang="ru-RU" dirty="0"/>
              <a:t>Найм сотрудника</a:t>
            </a:r>
          </a:p>
          <a:p>
            <a:r>
              <a:rPr lang="ru-RU" dirty="0"/>
              <a:t>Карьера (повышения, новая зона ответственности, смена роли, перевод)</a:t>
            </a:r>
          </a:p>
          <a:p>
            <a:r>
              <a:rPr lang="ru-RU" dirty="0"/>
              <a:t>Пересмотр ЗП</a:t>
            </a:r>
          </a:p>
          <a:p>
            <a:r>
              <a:rPr lang="ru-RU" dirty="0"/>
              <a:t>Удержание человека (хочет уволится)</a:t>
            </a:r>
          </a:p>
          <a:p>
            <a:r>
              <a:rPr lang="ru-RU" dirty="0"/>
              <a:t>С заказчиком (обсуждение </a:t>
            </a:r>
            <a:r>
              <a:rPr lang="en-US" dirty="0"/>
              <a:t>scope, </a:t>
            </a:r>
            <a:r>
              <a:rPr lang="ru-RU" dirty="0"/>
              <a:t>сроков, денег)</a:t>
            </a:r>
          </a:p>
          <a:p>
            <a:r>
              <a:rPr lang="ru-RU" dirty="0"/>
              <a:t>Пересмотр процессов</a:t>
            </a:r>
          </a:p>
          <a:p>
            <a:r>
              <a:rPr lang="ru-RU" dirty="0"/>
              <a:t>Решение конфликтных ситуаций</a:t>
            </a:r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087" y="1457739"/>
            <a:ext cx="5565913" cy="3749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3D8FA-F980-F915-964C-0D487E0C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93" y="146239"/>
            <a:ext cx="5793553" cy="773183"/>
          </a:xfrm>
        </p:spPr>
        <p:txBody>
          <a:bodyPr>
            <a:noAutofit/>
          </a:bodyPr>
          <a:lstStyle/>
          <a:p>
            <a:r>
              <a:rPr lang="ru-RU" sz="3600" dirty="0"/>
              <a:t>5 подходов к переговорам</a:t>
            </a:r>
          </a:p>
        </p:txBody>
      </p:sp>
      <p:sp>
        <p:nvSpPr>
          <p:cNvPr id="42" name="Объект 41">
            <a:extLst>
              <a:ext uri="{FF2B5EF4-FFF2-40B4-BE49-F238E27FC236}">
                <a16:creationId xmlns:a16="http://schemas.microsoft.com/office/drawing/2014/main" id="{3FB8ED58-E0C4-CE82-2091-C578ED9E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70" y="5678730"/>
            <a:ext cx="5666538" cy="99740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 fontScale="70000" lnSpcReduction="20000"/>
          </a:bodyPr>
          <a:lstStyle/>
          <a:p>
            <a:r>
              <a:rPr lang="ru-RU" dirty="0"/>
              <a:t>Если вы понимаете, что сделка не в ваших интересах, вспоминайте свой ЛАОС</a:t>
            </a:r>
          </a:p>
          <a:p>
            <a:r>
              <a:rPr lang="ru-RU" dirty="0"/>
              <a:t>Часто «не связываться» лучше компромиссов</a:t>
            </a:r>
          </a:p>
        </p:txBody>
      </p:sp>
      <p:sp>
        <p:nvSpPr>
          <p:cNvPr id="36" name="AutoShape 483">
            <a:extLst>
              <a:ext uri="{FF2B5EF4-FFF2-40B4-BE49-F238E27FC236}">
                <a16:creationId xmlns:a16="http://schemas.microsoft.com/office/drawing/2014/main" id="{9AA338EC-7EDF-37AD-EA51-746E2FDC54B6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flipH="1">
            <a:off x="599247" y="1035893"/>
            <a:ext cx="90099" cy="3590645"/>
          </a:xfrm>
          <a:custGeom>
            <a:avLst/>
            <a:gdLst>
              <a:gd name="T0" fmla="+- 0 6511 6511"/>
              <a:gd name="T1" fmla="*/ T0 w 290"/>
              <a:gd name="T2" fmla="+- 0 11776 471"/>
              <a:gd name="T3" fmla="*/ 11776 h 11557"/>
              <a:gd name="T4" fmla="+- 0 6655 6511"/>
              <a:gd name="T5" fmla="*/ T4 w 290"/>
              <a:gd name="T6" fmla="+- 0 12027 471"/>
              <a:gd name="T7" fmla="*/ 12027 h 11557"/>
              <a:gd name="T8" fmla="+- 0 6800 6511"/>
              <a:gd name="T9" fmla="*/ T8 w 290"/>
              <a:gd name="T10" fmla="+- 0 11776 471"/>
              <a:gd name="T11" fmla="*/ 11776 h 11557"/>
              <a:gd name="T12" fmla="+- 0 6680 6511"/>
              <a:gd name="T13" fmla="*/ T12 w 290"/>
              <a:gd name="T14" fmla="+- 0 11776 471"/>
              <a:gd name="T15" fmla="*/ 11776 h 11557"/>
              <a:gd name="T16" fmla="+- 0 6680 6511"/>
              <a:gd name="T17" fmla="*/ T16 w 290"/>
              <a:gd name="T18" fmla="+- 0 11801 471"/>
              <a:gd name="T19" fmla="*/ 11801 h 11557"/>
              <a:gd name="T20" fmla="+- 0 6630 6511"/>
              <a:gd name="T21" fmla="*/ T20 w 290"/>
              <a:gd name="T22" fmla="+- 0 11801 471"/>
              <a:gd name="T23" fmla="*/ 11801 h 11557"/>
              <a:gd name="T24" fmla="+- 0 6630 6511"/>
              <a:gd name="T25" fmla="*/ T24 w 290"/>
              <a:gd name="T26" fmla="+- 0 11776 471"/>
              <a:gd name="T27" fmla="*/ 11776 h 11557"/>
              <a:gd name="T28" fmla="+- 0 6511 6511"/>
              <a:gd name="T29" fmla="*/ T28 w 290"/>
              <a:gd name="T30" fmla="+- 0 11776 471"/>
              <a:gd name="T31" fmla="*/ 11776 h 11557"/>
              <a:gd name="T32" fmla="+- 0 6511 6511"/>
              <a:gd name="T33" fmla="*/ T32 w 290"/>
              <a:gd name="T34" fmla="+- 0 722 471"/>
              <a:gd name="T35" fmla="*/ 722 h 11557"/>
              <a:gd name="T36" fmla="+- 0 6800 6511"/>
              <a:gd name="T37" fmla="*/ T36 w 290"/>
              <a:gd name="T38" fmla="+- 0 722 471"/>
              <a:gd name="T39" fmla="*/ 722 h 11557"/>
              <a:gd name="T40" fmla="+- 0 6680 6511"/>
              <a:gd name="T41" fmla="*/ T40 w 290"/>
              <a:gd name="T42" fmla="+- 0 514 471"/>
              <a:gd name="T43" fmla="*/ 514 h 11557"/>
              <a:gd name="T44" fmla="+- 0 6680 6511"/>
              <a:gd name="T45" fmla="*/ T44 w 290"/>
              <a:gd name="T46" fmla="+- 0 696 471"/>
              <a:gd name="T47" fmla="*/ 696 h 11557"/>
              <a:gd name="T48" fmla="+- 0 6630 6511"/>
              <a:gd name="T49" fmla="*/ T48 w 290"/>
              <a:gd name="T50" fmla="+- 0 696 471"/>
              <a:gd name="T51" fmla="*/ 696 h 11557"/>
              <a:gd name="T52" fmla="+- 0 6630 6511"/>
              <a:gd name="T53" fmla="*/ T52 w 290"/>
              <a:gd name="T54" fmla="+- 0 514 471"/>
              <a:gd name="T55" fmla="*/ 514 h 11557"/>
              <a:gd name="T56" fmla="+- 0 6511 6511"/>
              <a:gd name="T57" fmla="*/ T56 w 290"/>
              <a:gd name="T58" fmla="+- 0 722 471"/>
              <a:gd name="T59" fmla="*/ 722 h 11557"/>
              <a:gd name="T60" fmla="+- 0 6630 6511"/>
              <a:gd name="T61" fmla="*/ T60 w 290"/>
              <a:gd name="T62" fmla="+- 0 11776 471"/>
              <a:gd name="T63" fmla="*/ 11776 h 11557"/>
              <a:gd name="T64" fmla="+- 0 6630 6511"/>
              <a:gd name="T65" fmla="*/ T64 w 290"/>
              <a:gd name="T66" fmla="+- 0 11801 471"/>
              <a:gd name="T67" fmla="*/ 11801 h 11557"/>
              <a:gd name="T68" fmla="+- 0 6680 6511"/>
              <a:gd name="T69" fmla="*/ T68 w 290"/>
              <a:gd name="T70" fmla="+- 0 11801 471"/>
              <a:gd name="T71" fmla="*/ 11801 h 11557"/>
              <a:gd name="T72" fmla="+- 0 6680 6511"/>
              <a:gd name="T73" fmla="*/ T72 w 290"/>
              <a:gd name="T74" fmla="+- 0 11776 471"/>
              <a:gd name="T75" fmla="*/ 11776 h 11557"/>
              <a:gd name="T76" fmla="+- 0 6630 6511"/>
              <a:gd name="T77" fmla="*/ T76 w 290"/>
              <a:gd name="T78" fmla="+- 0 11776 471"/>
              <a:gd name="T79" fmla="*/ 11776 h 11557"/>
              <a:gd name="T80" fmla="+- 0 6630 6511"/>
              <a:gd name="T81" fmla="*/ T80 w 290"/>
              <a:gd name="T82" fmla="+- 0 722 471"/>
              <a:gd name="T83" fmla="*/ 722 h 11557"/>
              <a:gd name="T84" fmla="+- 0 6630 6511"/>
              <a:gd name="T85" fmla="*/ T84 w 290"/>
              <a:gd name="T86" fmla="+- 0 11776 471"/>
              <a:gd name="T87" fmla="*/ 11776 h 11557"/>
              <a:gd name="T88" fmla="+- 0 6680 6511"/>
              <a:gd name="T89" fmla="*/ T88 w 290"/>
              <a:gd name="T90" fmla="+- 0 11776 471"/>
              <a:gd name="T91" fmla="*/ 11776 h 11557"/>
              <a:gd name="T92" fmla="+- 0 6680 6511"/>
              <a:gd name="T93" fmla="*/ T92 w 290"/>
              <a:gd name="T94" fmla="+- 0 722 471"/>
              <a:gd name="T95" fmla="*/ 722 h 11557"/>
              <a:gd name="T96" fmla="+- 0 6630 6511"/>
              <a:gd name="T97" fmla="*/ T96 w 290"/>
              <a:gd name="T98" fmla="+- 0 722 471"/>
              <a:gd name="T99" fmla="*/ 722 h 11557"/>
              <a:gd name="T100" fmla="+- 0 6630 6511"/>
              <a:gd name="T101" fmla="*/ T100 w 290"/>
              <a:gd name="T102" fmla="+- 0 514 471"/>
              <a:gd name="T103" fmla="*/ 514 h 11557"/>
              <a:gd name="T104" fmla="+- 0 6630 6511"/>
              <a:gd name="T105" fmla="*/ T104 w 290"/>
              <a:gd name="T106" fmla="+- 0 696 471"/>
              <a:gd name="T107" fmla="*/ 696 h 11557"/>
              <a:gd name="T108" fmla="+- 0 6680 6511"/>
              <a:gd name="T109" fmla="*/ T108 w 290"/>
              <a:gd name="T110" fmla="+- 0 696 471"/>
              <a:gd name="T111" fmla="*/ 696 h 11557"/>
              <a:gd name="T112" fmla="+- 0 6680 6511"/>
              <a:gd name="T113" fmla="*/ T112 w 290"/>
              <a:gd name="T114" fmla="+- 0 514 471"/>
              <a:gd name="T115" fmla="*/ 514 h 11557"/>
              <a:gd name="T116" fmla="+- 0 6655 6511"/>
              <a:gd name="T117" fmla="*/ T116 w 290"/>
              <a:gd name="T118" fmla="+- 0 471 471"/>
              <a:gd name="T119" fmla="*/ 471 h 11557"/>
              <a:gd name="T120" fmla="+- 0 6630 6511"/>
              <a:gd name="T121" fmla="*/ T120 w 290"/>
              <a:gd name="T122" fmla="+- 0 514 471"/>
              <a:gd name="T123" fmla="*/ 514 h 1155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290" h="11557">
                <a:moveTo>
                  <a:pt x="0" y="11305"/>
                </a:moveTo>
                <a:lnTo>
                  <a:pt x="144" y="11556"/>
                </a:lnTo>
                <a:lnTo>
                  <a:pt x="289" y="11305"/>
                </a:lnTo>
                <a:lnTo>
                  <a:pt x="169" y="11305"/>
                </a:lnTo>
                <a:lnTo>
                  <a:pt x="169" y="11330"/>
                </a:lnTo>
                <a:lnTo>
                  <a:pt x="119" y="11330"/>
                </a:lnTo>
                <a:lnTo>
                  <a:pt x="119" y="11305"/>
                </a:lnTo>
                <a:lnTo>
                  <a:pt x="0" y="11305"/>
                </a:lnTo>
                <a:close/>
                <a:moveTo>
                  <a:pt x="0" y="251"/>
                </a:moveTo>
                <a:lnTo>
                  <a:pt x="289" y="251"/>
                </a:lnTo>
                <a:lnTo>
                  <a:pt x="169" y="43"/>
                </a:lnTo>
                <a:lnTo>
                  <a:pt x="169" y="225"/>
                </a:lnTo>
                <a:lnTo>
                  <a:pt x="119" y="225"/>
                </a:lnTo>
                <a:lnTo>
                  <a:pt x="119" y="43"/>
                </a:lnTo>
                <a:lnTo>
                  <a:pt x="0" y="251"/>
                </a:lnTo>
                <a:close/>
                <a:moveTo>
                  <a:pt x="119" y="11305"/>
                </a:moveTo>
                <a:lnTo>
                  <a:pt x="119" y="11330"/>
                </a:lnTo>
                <a:lnTo>
                  <a:pt x="169" y="11330"/>
                </a:lnTo>
                <a:lnTo>
                  <a:pt x="169" y="11305"/>
                </a:lnTo>
                <a:lnTo>
                  <a:pt x="119" y="11305"/>
                </a:lnTo>
                <a:close/>
                <a:moveTo>
                  <a:pt x="119" y="251"/>
                </a:moveTo>
                <a:lnTo>
                  <a:pt x="119" y="11305"/>
                </a:lnTo>
                <a:lnTo>
                  <a:pt x="169" y="11305"/>
                </a:lnTo>
                <a:lnTo>
                  <a:pt x="169" y="251"/>
                </a:lnTo>
                <a:lnTo>
                  <a:pt x="119" y="251"/>
                </a:lnTo>
                <a:close/>
                <a:moveTo>
                  <a:pt x="119" y="43"/>
                </a:moveTo>
                <a:lnTo>
                  <a:pt x="119" y="225"/>
                </a:lnTo>
                <a:lnTo>
                  <a:pt x="169" y="225"/>
                </a:lnTo>
                <a:lnTo>
                  <a:pt x="169" y="43"/>
                </a:lnTo>
                <a:lnTo>
                  <a:pt x="144" y="0"/>
                </a:lnTo>
                <a:lnTo>
                  <a:pt x="119" y="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 dirty="0"/>
          </a:p>
        </p:txBody>
      </p:sp>
      <p:sp>
        <p:nvSpPr>
          <p:cNvPr id="37" name="AutoShape 458">
            <a:extLst>
              <a:ext uri="{FF2B5EF4-FFF2-40B4-BE49-F238E27FC236}">
                <a16:creationId xmlns:a16="http://schemas.microsoft.com/office/drawing/2014/main" id="{4EED7638-AB2A-D7D1-F99F-C8F0145E97D7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809493" y="4798367"/>
            <a:ext cx="5597241" cy="91846"/>
          </a:xfrm>
          <a:custGeom>
            <a:avLst/>
            <a:gdLst>
              <a:gd name="T0" fmla="+- 0 7407 7157"/>
              <a:gd name="T1" fmla="*/ T0 w 17673"/>
              <a:gd name="T2" fmla="+- 0 12383 12383"/>
              <a:gd name="T3" fmla="*/ 12383 h 290"/>
              <a:gd name="T4" fmla="+- 0 7157 7157"/>
              <a:gd name="T5" fmla="*/ T4 w 17673"/>
              <a:gd name="T6" fmla="+- 0 12528 12383"/>
              <a:gd name="T7" fmla="*/ 12528 h 290"/>
              <a:gd name="T8" fmla="+- 0 7407 7157"/>
              <a:gd name="T9" fmla="*/ T8 w 17673"/>
              <a:gd name="T10" fmla="+- 0 12673 12383"/>
              <a:gd name="T11" fmla="*/ 12673 h 290"/>
              <a:gd name="T12" fmla="+- 0 7407 7157"/>
              <a:gd name="T13" fmla="*/ T12 w 17673"/>
              <a:gd name="T14" fmla="+- 0 12553 12383"/>
              <a:gd name="T15" fmla="*/ 12553 h 290"/>
              <a:gd name="T16" fmla="+- 0 7382 7157"/>
              <a:gd name="T17" fmla="*/ T16 w 17673"/>
              <a:gd name="T18" fmla="+- 0 12553 12383"/>
              <a:gd name="T19" fmla="*/ 12553 h 290"/>
              <a:gd name="T20" fmla="+- 0 7382 7157"/>
              <a:gd name="T21" fmla="*/ T20 w 17673"/>
              <a:gd name="T22" fmla="+- 0 12503 12383"/>
              <a:gd name="T23" fmla="*/ 12503 h 290"/>
              <a:gd name="T24" fmla="+- 0 7407 7157"/>
              <a:gd name="T25" fmla="*/ T24 w 17673"/>
              <a:gd name="T26" fmla="+- 0 12503 12383"/>
              <a:gd name="T27" fmla="*/ 12503 h 290"/>
              <a:gd name="T28" fmla="+- 0 7407 7157"/>
              <a:gd name="T29" fmla="*/ T28 w 17673"/>
              <a:gd name="T30" fmla="+- 0 12383 12383"/>
              <a:gd name="T31" fmla="*/ 12383 h 290"/>
              <a:gd name="T32" fmla="+- 0 24578 7157"/>
              <a:gd name="T33" fmla="*/ T32 w 17673"/>
              <a:gd name="T34" fmla="+- 0 12383 12383"/>
              <a:gd name="T35" fmla="*/ 12383 h 290"/>
              <a:gd name="T36" fmla="+- 0 24578 7157"/>
              <a:gd name="T37" fmla="*/ T36 w 17673"/>
              <a:gd name="T38" fmla="+- 0 12673 12383"/>
              <a:gd name="T39" fmla="*/ 12673 h 290"/>
              <a:gd name="T40" fmla="+- 0 24786 7157"/>
              <a:gd name="T41" fmla="*/ T40 w 17673"/>
              <a:gd name="T42" fmla="+- 0 12553 12383"/>
              <a:gd name="T43" fmla="*/ 12553 h 290"/>
              <a:gd name="T44" fmla="+- 0 24604 7157"/>
              <a:gd name="T45" fmla="*/ T44 w 17673"/>
              <a:gd name="T46" fmla="+- 0 12553 12383"/>
              <a:gd name="T47" fmla="*/ 12553 h 290"/>
              <a:gd name="T48" fmla="+- 0 24604 7157"/>
              <a:gd name="T49" fmla="*/ T48 w 17673"/>
              <a:gd name="T50" fmla="+- 0 12503 12383"/>
              <a:gd name="T51" fmla="*/ 12503 h 290"/>
              <a:gd name="T52" fmla="+- 0 24786 7157"/>
              <a:gd name="T53" fmla="*/ T52 w 17673"/>
              <a:gd name="T54" fmla="+- 0 12503 12383"/>
              <a:gd name="T55" fmla="*/ 12503 h 290"/>
              <a:gd name="T56" fmla="+- 0 24578 7157"/>
              <a:gd name="T57" fmla="*/ T56 w 17673"/>
              <a:gd name="T58" fmla="+- 0 12383 12383"/>
              <a:gd name="T59" fmla="*/ 12383 h 290"/>
              <a:gd name="T60" fmla="+- 0 7407 7157"/>
              <a:gd name="T61" fmla="*/ T60 w 17673"/>
              <a:gd name="T62" fmla="+- 0 12503 12383"/>
              <a:gd name="T63" fmla="*/ 12503 h 290"/>
              <a:gd name="T64" fmla="+- 0 7382 7157"/>
              <a:gd name="T65" fmla="*/ T64 w 17673"/>
              <a:gd name="T66" fmla="+- 0 12503 12383"/>
              <a:gd name="T67" fmla="*/ 12503 h 290"/>
              <a:gd name="T68" fmla="+- 0 7382 7157"/>
              <a:gd name="T69" fmla="*/ T68 w 17673"/>
              <a:gd name="T70" fmla="+- 0 12553 12383"/>
              <a:gd name="T71" fmla="*/ 12553 h 290"/>
              <a:gd name="T72" fmla="+- 0 7407 7157"/>
              <a:gd name="T73" fmla="*/ T72 w 17673"/>
              <a:gd name="T74" fmla="+- 0 12553 12383"/>
              <a:gd name="T75" fmla="*/ 12553 h 290"/>
              <a:gd name="T76" fmla="+- 0 7407 7157"/>
              <a:gd name="T77" fmla="*/ T76 w 17673"/>
              <a:gd name="T78" fmla="+- 0 12503 12383"/>
              <a:gd name="T79" fmla="*/ 12503 h 290"/>
              <a:gd name="T80" fmla="+- 0 24578 7157"/>
              <a:gd name="T81" fmla="*/ T80 w 17673"/>
              <a:gd name="T82" fmla="+- 0 12503 12383"/>
              <a:gd name="T83" fmla="*/ 12503 h 290"/>
              <a:gd name="T84" fmla="+- 0 7407 7157"/>
              <a:gd name="T85" fmla="*/ T84 w 17673"/>
              <a:gd name="T86" fmla="+- 0 12503 12383"/>
              <a:gd name="T87" fmla="*/ 12503 h 290"/>
              <a:gd name="T88" fmla="+- 0 7407 7157"/>
              <a:gd name="T89" fmla="*/ T88 w 17673"/>
              <a:gd name="T90" fmla="+- 0 12553 12383"/>
              <a:gd name="T91" fmla="*/ 12553 h 290"/>
              <a:gd name="T92" fmla="+- 0 24578 7157"/>
              <a:gd name="T93" fmla="*/ T92 w 17673"/>
              <a:gd name="T94" fmla="+- 0 12553 12383"/>
              <a:gd name="T95" fmla="*/ 12553 h 290"/>
              <a:gd name="T96" fmla="+- 0 24578 7157"/>
              <a:gd name="T97" fmla="*/ T96 w 17673"/>
              <a:gd name="T98" fmla="+- 0 12503 12383"/>
              <a:gd name="T99" fmla="*/ 12503 h 290"/>
              <a:gd name="T100" fmla="+- 0 24786 7157"/>
              <a:gd name="T101" fmla="*/ T100 w 17673"/>
              <a:gd name="T102" fmla="+- 0 12503 12383"/>
              <a:gd name="T103" fmla="*/ 12503 h 290"/>
              <a:gd name="T104" fmla="+- 0 24604 7157"/>
              <a:gd name="T105" fmla="*/ T104 w 17673"/>
              <a:gd name="T106" fmla="+- 0 12503 12383"/>
              <a:gd name="T107" fmla="*/ 12503 h 290"/>
              <a:gd name="T108" fmla="+- 0 24604 7157"/>
              <a:gd name="T109" fmla="*/ T108 w 17673"/>
              <a:gd name="T110" fmla="+- 0 12553 12383"/>
              <a:gd name="T111" fmla="*/ 12553 h 290"/>
              <a:gd name="T112" fmla="+- 0 24786 7157"/>
              <a:gd name="T113" fmla="*/ T112 w 17673"/>
              <a:gd name="T114" fmla="+- 0 12553 12383"/>
              <a:gd name="T115" fmla="*/ 12553 h 290"/>
              <a:gd name="T116" fmla="+- 0 24829 7157"/>
              <a:gd name="T117" fmla="*/ T116 w 17673"/>
              <a:gd name="T118" fmla="+- 0 12528 12383"/>
              <a:gd name="T119" fmla="*/ 12528 h 290"/>
              <a:gd name="T120" fmla="+- 0 24786 7157"/>
              <a:gd name="T121" fmla="*/ T120 w 17673"/>
              <a:gd name="T122" fmla="+- 0 12503 12383"/>
              <a:gd name="T123" fmla="*/ 12503 h 29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17673" h="290">
                <a:moveTo>
                  <a:pt x="250" y="0"/>
                </a:moveTo>
                <a:lnTo>
                  <a:pt x="0" y="145"/>
                </a:lnTo>
                <a:lnTo>
                  <a:pt x="250" y="290"/>
                </a:lnTo>
                <a:lnTo>
                  <a:pt x="250" y="170"/>
                </a:lnTo>
                <a:lnTo>
                  <a:pt x="225" y="170"/>
                </a:lnTo>
                <a:lnTo>
                  <a:pt x="225" y="120"/>
                </a:lnTo>
                <a:lnTo>
                  <a:pt x="250" y="120"/>
                </a:lnTo>
                <a:lnTo>
                  <a:pt x="250" y="0"/>
                </a:lnTo>
                <a:close/>
                <a:moveTo>
                  <a:pt x="17421" y="0"/>
                </a:moveTo>
                <a:lnTo>
                  <a:pt x="17421" y="290"/>
                </a:lnTo>
                <a:lnTo>
                  <a:pt x="17629" y="170"/>
                </a:lnTo>
                <a:lnTo>
                  <a:pt x="17447" y="170"/>
                </a:lnTo>
                <a:lnTo>
                  <a:pt x="17447" y="120"/>
                </a:lnTo>
                <a:lnTo>
                  <a:pt x="17629" y="120"/>
                </a:lnTo>
                <a:lnTo>
                  <a:pt x="17421" y="0"/>
                </a:lnTo>
                <a:close/>
                <a:moveTo>
                  <a:pt x="250" y="120"/>
                </a:moveTo>
                <a:lnTo>
                  <a:pt x="225" y="120"/>
                </a:lnTo>
                <a:lnTo>
                  <a:pt x="225" y="170"/>
                </a:lnTo>
                <a:lnTo>
                  <a:pt x="250" y="170"/>
                </a:lnTo>
                <a:lnTo>
                  <a:pt x="250" y="120"/>
                </a:lnTo>
                <a:close/>
                <a:moveTo>
                  <a:pt x="17421" y="120"/>
                </a:moveTo>
                <a:lnTo>
                  <a:pt x="250" y="120"/>
                </a:lnTo>
                <a:lnTo>
                  <a:pt x="250" y="170"/>
                </a:lnTo>
                <a:lnTo>
                  <a:pt x="17421" y="170"/>
                </a:lnTo>
                <a:lnTo>
                  <a:pt x="17421" y="120"/>
                </a:lnTo>
                <a:close/>
                <a:moveTo>
                  <a:pt x="17629" y="120"/>
                </a:moveTo>
                <a:lnTo>
                  <a:pt x="17447" y="120"/>
                </a:lnTo>
                <a:lnTo>
                  <a:pt x="17447" y="170"/>
                </a:lnTo>
                <a:lnTo>
                  <a:pt x="17629" y="170"/>
                </a:lnTo>
                <a:lnTo>
                  <a:pt x="17672" y="145"/>
                </a:lnTo>
                <a:lnTo>
                  <a:pt x="1762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5CF3F4-C036-F6B5-261D-2330A88E7711}"/>
              </a:ext>
            </a:extLst>
          </p:cNvPr>
          <p:cNvSpPr txBox="1"/>
          <p:nvPr/>
        </p:nvSpPr>
        <p:spPr>
          <a:xfrm rot="16200000">
            <a:off x="-1425898" y="2668444"/>
            <a:ext cx="3590644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dirty="0"/>
              <a:t>НАПОРИСТОСТЬ</a:t>
            </a:r>
            <a:br>
              <a:rPr lang="ru-RU" dirty="0"/>
            </a:br>
            <a:r>
              <a:rPr lang="ru-RU" dirty="0"/>
              <a:t>(внимание к своим интересам)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508E5-122D-F01F-A533-60CC51E8BDFB}"/>
              </a:ext>
            </a:extLst>
          </p:cNvPr>
          <p:cNvSpPr txBox="1"/>
          <p:nvPr/>
        </p:nvSpPr>
        <p:spPr>
          <a:xfrm>
            <a:off x="1208567" y="4859260"/>
            <a:ext cx="4909930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dirty="0"/>
              <a:t>КООПЕРАЦИЯ</a:t>
            </a:r>
            <a:br>
              <a:rPr lang="ru-RU" dirty="0"/>
            </a:br>
            <a:r>
              <a:rPr lang="ru-RU" dirty="0"/>
              <a:t>(внимание к интересам другой стороны)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0585C74-3599-59F2-6AA7-B1DB160BCD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3046" y="-12082"/>
            <a:ext cx="5666539" cy="6967056"/>
          </a:xfrm>
          <a:prstGeom prst="rect">
            <a:avLst/>
          </a:prstGeom>
        </p:spPr>
      </p:pic>
      <p:graphicFrame>
        <p:nvGraphicFramePr>
          <p:cNvPr id="43" name="Объект 3">
            <a:extLst>
              <a:ext uri="{FF2B5EF4-FFF2-40B4-BE49-F238E27FC236}">
                <a16:creationId xmlns:a16="http://schemas.microsoft.com/office/drawing/2014/main" id="{686E6278-07C3-D556-0392-B67C54FF3E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21656"/>
              </p:ext>
            </p:extLst>
          </p:nvPr>
        </p:nvGraphicFramePr>
        <p:xfrm>
          <a:off x="883275" y="852433"/>
          <a:ext cx="5395833" cy="389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910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148" y="417898"/>
            <a:ext cx="82262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Сильная позиция в переговорах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DAA0AE-19BD-FED5-9EF8-5838394AA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346132"/>
            <a:ext cx="7139609" cy="492214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970"/>
              </a:spcBef>
              <a:buNone/>
            </a:pPr>
            <a:r>
              <a:rPr lang="ru-RU" dirty="0"/>
              <a:t>Есть </a:t>
            </a:r>
            <a:r>
              <a:rPr lang="ru-RU" b="1" dirty="0"/>
              <a:t>навыки</a:t>
            </a:r>
            <a:r>
              <a:rPr lang="ru-RU" dirty="0"/>
              <a:t> переговоров,</a:t>
            </a:r>
            <a:br>
              <a:rPr lang="ru-RU" dirty="0"/>
            </a:br>
            <a:r>
              <a:rPr lang="ru-RU" dirty="0"/>
              <a:t>есть аргументы,</a:t>
            </a:r>
            <a:br>
              <a:rPr lang="ru-RU" dirty="0"/>
            </a:br>
            <a:r>
              <a:rPr lang="ru-RU" dirty="0"/>
              <a:t>хорошо </a:t>
            </a:r>
            <a:r>
              <a:rPr lang="ru-RU" b="1" dirty="0"/>
              <a:t>подготовлен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есть понимание </a:t>
            </a:r>
            <a:r>
              <a:rPr lang="ru-RU" b="1" dirty="0"/>
              <a:t>интересов и ограничений</a:t>
            </a:r>
            <a:r>
              <a:rPr lang="ru-RU" dirty="0"/>
              <a:t> сторон.</a:t>
            </a:r>
          </a:p>
          <a:p>
            <a:pPr marL="0" indent="0">
              <a:lnSpc>
                <a:spcPct val="100000"/>
              </a:lnSpc>
              <a:spcBef>
                <a:spcPts val="1970"/>
              </a:spcBef>
              <a:buNone/>
            </a:pPr>
            <a:r>
              <a:rPr lang="ru-RU" dirty="0"/>
              <a:t>Я понимаю и свои и чужие интересы и цели: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080" algn="l"/>
                <a:tab pos="513715" algn="l"/>
              </a:tabLst>
            </a:pPr>
            <a:r>
              <a:rPr lang="ru-RU" b="1" dirty="0"/>
              <a:t>Чего хотим</a:t>
            </a:r>
            <a:r>
              <a:rPr lang="ru-RU" dirty="0"/>
              <a:t>: я и другая сторона?</a:t>
            </a:r>
          </a:p>
          <a:p>
            <a:pPr marL="513080" marR="338455" indent="-406400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В чем </a:t>
            </a:r>
            <a:r>
              <a:rPr lang="ru-RU" b="1" dirty="0"/>
              <a:t>предмет</a:t>
            </a:r>
            <a:r>
              <a:rPr lang="ru-RU" dirty="0"/>
              <a:t> переговоров?</a:t>
            </a:r>
            <a:br>
              <a:rPr lang="ru-RU" dirty="0"/>
            </a:br>
            <a:r>
              <a:rPr lang="ru-RU" dirty="0"/>
              <a:t>О каких </a:t>
            </a:r>
            <a:r>
              <a:rPr lang="ru-RU" b="1" dirty="0"/>
              <a:t>параметрах</a:t>
            </a:r>
            <a:r>
              <a:rPr lang="ru-RU" dirty="0"/>
              <a:t> договариваемся?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Кому из нас </a:t>
            </a:r>
            <a:r>
              <a:rPr lang="ru-RU" b="1" dirty="0"/>
              <a:t>больше нужна</a:t>
            </a:r>
            <a:r>
              <a:rPr lang="ru-RU" dirty="0"/>
              <a:t> договоренность?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есть </a:t>
            </a:r>
            <a:r>
              <a:rPr lang="ru-RU" b="1" dirty="0"/>
              <a:t>альтернативы</a:t>
            </a:r>
            <a:r>
              <a:rPr lang="ru-RU" dirty="0"/>
              <a:t> у меня и другой стороны?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</a:t>
            </a:r>
            <a:r>
              <a:rPr lang="ru-RU" b="1" dirty="0"/>
              <a:t>вопросы</a:t>
            </a:r>
            <a:r>
              <a:rPr lang="ru-RU" dirty="0"/>
              <a:t> помогут мне?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</a:t>
            </a:r>
            <a:r>
              <a:rPr lang="ru-RU" b="1" dirty="0"/>
              <a:t>аргументы</a:t>
            </a:r>
            <a:r>
              <a:rPr lang="ru-RU" dirty="0"/>
              <a:t> мне стоит использовать?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78C57598-F7BC-2CDD-A20B-8D5D18E15BAB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9757" y="1690688"/>
            <a:ext cx="4532243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CA051-ED0E-271E-CD7F-145A248F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Метапозиция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BF030-0C39-6C3D-DF5E-1C84D84B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371"/>
            <a:ext cx="10515600" cy="4351338"/>
          </a:xfrm>
        </p:spPr>
        <p:txBody>
          <a:bodyPr>
            <a:normAutofit/>
          </a:bodyPr>
          <a:lstStyle/>
          <a:p>
            <a:pPr marL="360000" marR="13335" indent="-360000">
              <a:lnSpc>
                <a:spcPct val="110000"/>
              </a:lnSpc>
            </a:pPr>
            <a:r>
              <a:rPr lang="ru-RU" sz="2400" spc="75" dirty="0">
                <a:solidFill>
                  <a:srgbClr val="111111"/>
                </a:solidFill>
                <a:latin typeface="Arial"/>
                <a:cs typeface="Arial"/>
              </a:rPr>
              <a:t>Моя</a:t>
            </a:r>
            <a:r>
              <a:rPr lang="ru-RU" sz="2400" spc="30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b="1" spc="165" dirty="0">
                <a:solidFill>
                  <a:srgbClr val="111111"/>
                </a:solidFill>
                <a:latin typeface="Arial"/>
                <a:cs typeface="Arial"/>
              </a:rPr>
              <a:t>цель</a:t>
            </a:r>
            <a:r>
              <a:rPr lang="ru-RU" sz="2400" spc="-14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00" dirty="0">
                <a:solidFill>
                  <a:srgbClr val="111111"/>
                </a:solidFill>
                <a:latin typeface="Arial"/>
                <a:cs typeface="Arial"/>
              </a:rPr>
              <a:t>/</a:t>
            </a:r>
            <a:r>
              <a:rPr lang="ru-RU" sz="2400" spc="33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40" dirty="0">
                <a:solidFill>
                  <a:srgbClr val="111111"/>
                </a:solidFill>
                <a:latin typeface="Arial"/>
                <a:cs typeface="Arial"/>
              </a:rPr>
              <a:t>Цель</a:t>
            </a:r>
            <a:r>
              <a:rPr lang="ru-RU" sz="2400" spc="-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204" dirty="0">
                <a:solidFill>
                  <a:srgbClr val="111111"/>
                </a:solidFill>
                <a:latin typeface="Arial"/>
                <a:cs typeface="Arial"/>
              </a:rPr>
              <a:t>другой</a:t>
            </a:r>
            <a:r>
              <a:rPr lang="ru-RU" sz="2400" spc="9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45" dirty="0">
                <a:solidFill>
                  <a:srgbClr val="111111"/>
                </a:solidFill>
                <a:latin typeface="Arial"/>
                <a:cs typeface="Arial"/>
              </a:rPr>
              <a:t>стороны?</a:t>
            </a:r>
            <a:endParaRPr lang="ru-RU" sz="2400" dirty="0">
              <a:latin typeface="Arial"/>
              <a:cs typeface="Arial"/>
            </a:endParaRPr>
          </a:p>
          <a:p>
            <a:pPr marL="360000" marR="5080" indent="-360000">
              <a:lnSpc>
                <a:spcPct val="110000"/>
              </a:lnSpc>
            </a:pPr>
            <a:r>
              <a:rPr lang="ru-RU" sz="2400" spc="185" dirty="0">
                <a:solidFill>
                  <a:srgbClr val="111111"/>
                </a:solidFill>
                <a:latin typeface="Arial"/>
                <a:cs typeface="Arial"/>
              </a:rPr>
              <a:t>Мои</a:t>
            </a:r>
            <a:r>
              <a:rPr lang="ru-RU" sz="2400" spc="11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b="1" spc="155" dirty="0">
                <a:solidFill>
                  <a:srgbClr val="111111"/>
                </a:solidFill>
                <a:latin typeface="Arial"/>
                <a:cs typeface="Arial"/>
              </a:rPr>
              <a:t>альтернативы</a:t>
            </a:r>
            <a:r>
              <a:rPr lang="ru-RU" sz="2400" spc="10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95" dirty="0">
                <a:solidFill>
                  <a:srgbClr val="111111"/>
                </a:solidFill>
                <a:latin typeface="Arial"/>
                <a:cs typeface="Arial"/>
              </a:rPr>
              <a:t>/</a:t>
            </a:r>
            <a:r>
              <a:rPr lang="ru-RU" sz="2400" spc="31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55" dirty="0">
                <a:solidFill>
                  <a:srgbClr val="111111"/>
                </a:solidFill>
                <a:latin typeface="Arial"/>
                <a:cs typeface="Arial"/>
              </a:rPr>
              <a:t>Альтернативы</a:t>
            </a:r>
            <a:r>
              <a:rPr lang="ru-RU" sz="2400" spc="24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204" dirty="0">
                <a:solidFill>
                  <a:srgbClr val="111111"/>
                </a:solidFill>
                <a:latin typeface="Arial"/>
                <a:cs typeface="Arial"/>
              </a:rPr>
              <a:t>другой</a:t>
            </a:r>
            <a:r>
              <a:rPr lang="ru-RU" sz="2400" spc="9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70" dirty="0">
                <a:solidFill>
                  <a:srgbClr val="111111"/>
                </a:solidFill>
                <a:latin typeface="Arial"/>
                <a:cs typeface="Arial"/>
              </a:rPr>
              <a:t>стороны</a:t>
            </a:r>
            <a:endParaRPr lang="ru-RU" sz="2400" dirty="0">
              <a:latin typeface="Arial"/>
              <a:cs typeface="Arial"/>
            </a:endParaRPr>
          </a:p>
          <a:p>
            <a:pPr marL="360000" marR="5080" indent="-360000">
              <a:lnSpc>
                <a:spcPct val="110000"/>
              </a:lnSpc>
            </a:pPr>
            <a:r>
              <a:rPr lang="ru-RU" sz="2400" spc="195" dirty="0">
                <a:solidFill>
                  <a:srgbClr val="111111"/>
                </a:solidFill>
                <a:latin typeface="Arial"/>
                <a:cs typeface="Arial"/>
              </a:rPr>
              <a:t>Важные</a:t>
            </a:r>
            <a:r>
              <a:rPr lang="ru-RU" sz="2400" spc="3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b="1" spc="160" dirty="0">
                <a:solidFill>
                  <a:srgbClr val="111111"/>
                </a:solidFill>
                <a:latin typeface="Arial"/>
                <a:cs typeface="Arial"/>
              </a:rPr>
              <a:t>параметры</a:t>
            </a:r>
            <a:r>
              <a:rPr lang="ru-RU" sz="2400" spc="160" dirty="0">
                <a:solidFill>
                  <a:srgbClr val="111111"/>
                </a:solidFill>
                <a:latin typeface="Arial"/>
                <a:cs typeface="Arial"/>
              </a:rPr>
              <a:t>,</a:t>
            </a:r>
            <a:r>
              <a:rPr lang="ru-RU" sz="2400" spc="-3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235" dirty="0">
                <a:solidFill>
                  <a:srgbClr val="111111"/>
                </a:solidFill>
                <a:latin typeface="Arial"/>
                <a:cs typeface="Arial"/>
              </a:rPr>
              <a:t>вокруг</a:t>
            </a:r>
            <a:r>
              <a:rPr lang="ru-RU" sz="2400" spc="6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95" dirty="0">
                <a:solidFill>
                  <a:srgbClr val="111111"/>
                </a:solidFill>
                <a:latin typeface="Arial"/>
                <a:cs typeface="Arial"/>
              </a:rPr>
              <a:t>которых</a:t>
            </a:r>
            <a:r>
              <a:rPr lang="ru-RU" sz="2400" spc="6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80" dirty="0">
                <a:solidFill>
                  <a:srgbClr val="111111"/>
                </a:solidFill>
                <a:latin typeface="Arial"/>
                <a:cs typeface="Arial"/>
              </a:rPr>
              <a:t>будет</a:t>
            </a:r>
            <a:r>
              <a:rPr lang="ru-RU" sz="2400" spc="-1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215" dirty="0">
                <a:solidFill>
                  <a:srgbClr val="111111"/>
                </a:solidFill>
                <a:latin typeface="Arial"/>
                <a:cs typeface="Arial"/>
              </a:rPr>
              <a:t>идти</a:t>
            </a:r>
            <a:r>
              <a:rPr lang="ru-RU" sz="2400" spc="-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95" dirty="0">
                <a:solidFill>
                  <a:srgbClr val="111111"/>
                </a:solidFill>
                <a:latin typeface="Arial"/>
                <a:cs typeface="Arial"/>
              </a:rPr>
              <a:t>торг</a:t>
            </a:r>
            <a:br>
              <a:rPr lang="ru-RU" sz="2400" spc="195" dirty="0">
                <a:solidFill>
                  <a:srgbClr val="111111"/>
                </a:solidFill>
                <a:latin typeface="Arial"/>
                <a:cs typeface="Arial"/>
              </a:rPr>
            </a:br>
            <a:r>
              <a:rPr lang="ru-RU" sz="2400" spc="185" dirty="0">
                <a:solidFill>
                  <a:srgbClr val="111111"/>
                </a:solidFill>
                <a:latin typeface="Arial"/>
                <a:cs typeface="Arial"/>
              </a:rPr>
              <a:t>Границы</a:t>
            </a:r>
            <a:r>
              <a:rPr lang="ru-RU" sz="2400" spc="4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70" dirty="0">
                <a:solidFill>
                  <a:srgbClr val="111111"/>
                </a:solidFill>
                <a:latin typeface="Arial"/>
                <a:cs typeface="Arial"/>
              </a:rPr>
              <a:t>этих</a:t>
            </a:r>
            <a:r>
              <a:rPr lang="ru-RU" sz="2400" spc="1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45" dirty="0">
                <a:solidFill>
                  <a:srgbClr val="111111"/>
                </a:solidFill>
                <a:latin typeface="Arial"/>
                <a:cs typeface="Arial"/>
              </a:rPr>
              <a:t>параметров</a:t>
            </a:r>
            <a:endParaRPr lang="ru-RU" sz="2400" dirty="0">
              <a:latin typeface="Arial"/>
              <a:cs typeface="Arial"/>
            </a:endParaRPr>
          </a:p>
          <a:p>
            <a:pPr marL="360000" marR="17145" indent="-360000">
              <a:lnSpc>
                <a:spcPct val="110000"/>
              </a:lnSpc>
            </a:pPr>
            <a:r>
              <a:rPr lang="ru-RU" sz="2400" b="1" spc="170" dirty="0">
                <a:solidFill>
                  <a:srgbClr val="111111"/>
                </a:solidFill>
                <a:latin typeface="Arial"/>
                <a:cs typeface="Arial"/>
              </a:rPr>
              <a:t>Точка</a:t>
            </a:r>
            <a:r>
              <a:rPr lang="ru-RU" sz="2400" b="1" spc="8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b="1" spc="254" dirty="0">
                <a:solidFill>
                  <a:srgbClr val="111111"/>
                </a:solidFill>
                <a:latin typeface="Arial"/>
                <a:cs typeface="Arial"/>
              </a:rPr>
              <a:t>нужды</a:t>
            </a:r>
            <a:r>
              <a:rPr lang="ru-RU" sz="2400" spc="-95" dirty="0">
                <a:solidFill>
                  <a:srgbClr val="111111"/>
                </a:solidFill>
                <a:latin typeface="Arial"/>
                <a:cs typeface="Arial"/>
              </a:rPr>
              <a:t>:</a:t>
            </a:r>
            <a:r>
              <a:rPr lang="ru-RU" sz="2400" spc="25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260" dirty="0">
                <a:solidFill>
                  <a:srgbClr val="111111"/>
                </a:solidFill>
                <a:latin typeface="Arial"/>
                <a:cs typeface="Arial"/>
              </a:rPr>
              <a:t>кому</a:t>
            </a:r>
            <a:r>
              <a:rPr lang="ru-RU" sz="2400" spc="-11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260" dirty="0">
                <a:solidFill>
                  <a:srgbClr val="111111"/>
                </a:solidFill>
                <a:latin typeface="Arial"/>
                <a:cs typeface="Arial"/>
              </a:rPr>
              <a:t>из</a:t>
            </a:r>
            <a:r>
              <a:rPr lang="ru-RU" sz="2400" spc="-9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90" dirty="0">
                <a:solidFill>
                  <a:srgbClr val="111111"/>
                </a:solidFill>
                <a:latin typeface="Arial"/>
                <a:cs typeface="Arial"/>
              </a:rPr>
              <a:t>вас</a:t>
            </a:r>
            <a:r>
              <a:rPr lang="ru-RU" sz="2400" spc="4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65" dirty="0">
                <a:solidFill>
                  <a:srgbClr val="111111"/>
                </a:solidFill>
                <a:latin typeface="Arial"/>
                <a:cs typeface="Arial"/>
              </a:rPr>
              <a:t>больше</a:t>
            </a:r>
            <a:r>
              <a:rPr lang="ru-RU" sz="2400" spc="10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250" dirty="0">
                <a:solidFill>
                  <a:srgbClr val="111111"/>
                </a:solidFill>
                <a:latin typeface="Arial"/>
                <a:cs typeface="Arial"/>
              </a:rPr>
              <a:t>нужен</a:t>
            </a:r>
            <a:r>
              <a:rPr lang="ru-RU" sz="2400" spc="1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45" dirty="0">
                <a:solidFill>
                  <a:srgbClr val="111111"/>
                </a:solidFill>
                <a:latin typeface="Arial"/>
                <a:cs typeface="Arial"/>
              </a:rPr>
              <a:t>договор?</a:t>
            </a:r>
          </a:p>
          <a:p>
            <a:pPr marL="360000" marR="17145" indent="-360000">
              <a:lnSpc>
                <a:spcPct val="110000"/>
              </a:lnSpc>
            </a:pPr>
            <a:r>
              <a:rPr lang="ru-RU" sz="2400" spc="229" dirty="0">
                <a:solidFill>
                  <a:srgbClr val="111111"/>
                </a:solidFill>
                <a:latin typeface="Arial"/>
                <a:cs typeface="Arial"/>
              </a:rPr>
              <a:t>Объективные /</a:t>
            </a:r>
            <a:r>
              <a:rPr lang="ru-RU" sz="2400" spc="5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50" dirty="0">
                <a:solidFill>
                  <a:srgbClr val="111111"/>
                </a:solidFill>
                <a:latin typeface="Arial"/>
                <a:cs typeface="Arial"/>
              </a:rPr>
              <a:t>Справедливые</a:t>
            </a:r>
            <a:r>
              <a:rPr lang="ru-RU" sz="2400" spc="22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225" dirty="0">
                <a:solidFill>
                  <a:srgbClr val="111111"/>
                </a:solidFill>
                <a:latin typeface="Arial"/>
                <a:cs typeface="Arial"/>
              </a:rPr>
              <a:t>критерии</a:t>
            </a:r>
          </a:p>
          <a:p>
            <a:pPr marL="360000" marR="17145" indent="-360000">
              <a:lnSpc>
                <a:spcPct val="110000"/>
              </a:lnSpc>
            </a:pPr>
            <a:r>
              <a:rPr lang="ru-RU" sz="2400" spc="204" dirty="0">
                <a:solidFill>
                  <a:srgbClr val="111111"/>
                </a:solidFill>
                <a:latin typeface="Arial"/>
                <a:cs typeface="Arial"/>
              </a:rPr>
              <a:t>Техники</a:t>
            </a:r>
            <a:r>
              <a:rPr lang="ru-RU" sz="2400" spc="12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lang="ru-RU" sz="2400" spc="175" dirty="0">
                <a:solidFill>
                  <a:srgbClr val="111111"/>
                </a:solidFill>
                <a:latin typeface="Arial"/>
                <a:cs typeface="Arial"/>
              </a:rPr>
              <a:t>влияния</a:t>
            </a:r>
            <a:endParaRPr lang="ru-RU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518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Цель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9E2669-6427-0505-EA43-CC9747994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dirty="0"/>
              <a:t>Чего конкретно я хочу от этих переговоров?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SMART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SMARTER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DUMB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FAST</a:t>
            </a:r>
          </a:p>
          <a:p>
            <a:pPr>
              <a:lnSpc>
                <a:spcPct val="100000"/>
              </a:lnSpc>
            </a:pPr>
            <a:endParaRPr lang="en" dirty="0"/>
          </a:p>
          <a:p>
            <a:pPr marL="360000" marR="5080" indent="-360000">
              <a:lnSpc>
                <a:spcPct val="110000"/>
              </a:lnSpc>
              <a:buFont typeface="Wingdings" pitchFamily="2" charset="2"/>
              <a:buChar char="ü"/>
            </a:pPr>
            <a:r>
              <a:rPr lang="ru-RU" dirty="0"/>
              <a:t>Не важно, какой методологией постановки целей на переговоры вы пользуетесь.</a:t>
            </a:r>
          </a:p>
          <a:p>
            <a:pPr marL="360000" indent="-360000">
              <a:lnSpc>
                <a:spcPct val="110000"/>
              </a:lnSpc>
              <a:buFont typeface="Wingdings" pitchFamily="2" charset="2"/>
              <a:buChar char="ü"/>
            </a:pPr>
            <a:r>
              <a:rPr lang="ru-RU" dirty="0"/>
              <a:t>Главное, чтобы эта самая цель была.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183" y="479482"/>
            <a:ext cx="10515600" cy="673939"/>
          </a:xfrm>
          <a:prstGeom prst="rect">
            <a:avLst/>
          </a:prstGeom>
        </p:spPr>
        <p:txBody>
          <a:bodyPr vert="horz" wrap="square" lIns="0" tIns="57821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z="4000"/>
              <a:t>Спросите себя про интересы другой стороны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1185CFC-735B-7BAE-4B5D-0DC2F9D0A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3" y="1520951"/>
            <a:ext cx="7351644" cy="4641310"/>
          </a:xfrm>
        </p:spPr>
        <p:txBody>
          <a:bodyPr>
            <a:normAutofit fontScale="92500"/>
          </a:bodyPr>
          <a:lstStyle/>
          <a:p>
            <a:pPr marL="360000" marR="5080" indent="-360000">
              <a:lnSpc>
                <a:spcPts val="3000"/>
              </a:lnSpc>
              <a:buSzPct val="64285"/>
              <a:buChar char="●"/>
              <a:tabLst>
                <a:tab pos="297815" algn="l"/>
                <a:tab pos="298450" algn="l"/>
              </a:tabLst>
            </a:pPr>
            <a:r>
              <a:rPr lang="ru-RU"/>
              <a:t>Чего хочет вторая сторона от этих переговоров?</a:t>
            </a:r>
          </a:p>
          <a:p>
            <a:pPr marL="360000" marR="20955" indent="-360000">
              <a:lnSpc>
                <a:spcPts val="3000"/>
              </a:lnSpc>
              <a:buSzPct val="64285"/>
              <a:buChar char="●"/>
              <a:tabLst>
                <a:tab pos="297815" algn="l"/>
                <a:tab pos="298450" algn="l"/>
              </a:tabLst>
            </a:pPr>
            <a:r>
              <a:rPr lang="ru-RU"/>
              <a:t>Каковы ее экономические и социальные цели?</a:t>
            </a:r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endParaRPr lang="ru-RU"/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r>
              <a:rPr lang="ru-RU"/>
              <a:t>Чётко понимаем свои экономические и социальные цели и цели другой стороны.</a:t>
            </a:r>
            <a:br>
              <a:rPr lang="ru-RU"/>
            </a:br>
            <a:r>
              <a:rPr lang="ru-RU"/>
              <a:t>Ответ на вопрос «зачем»?</a:t>
            </a:r>
            <a:br>
              <a:rPr lang="ru-RU"/>
            </a:br>
            <a:r>
              <a:rPr lang="ru-RU" i="1"/>
              <a:t>«Хочу больше денег, чтобы купить авто, поскольку семья уже большая и надо всех возить»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584" y="1520951"/>
            <a:ext cx="3709416" cy="44165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2212</Words>
  <Application>Microsoft Macintosh PowerPoint</Application>
  <PresentationFormat>Широкоэкранный</PresentationFormat>
  <Paragraphs>287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Wingdings</vt:lpstr>
      <vt:lpstr>Тема Office</vt:lpstr>
      <vt:lpstr>Переговоры</vt:lpstr>
      <vt:lpstr>Подготовка к переговорам / переговоры</vt:lpstr>
      <vt:lpstr>Что такое переговоры?</vt:lpstr>
      <vt:lpstr>Переговоры для менеджера</vt:lpstr>
      <vt:lpstr>5 подходов к переговорам</vt:lpstr>
      <vt:lpstr>Сильная позиция в переговорах</vt:lpstr>
      <vt:lpstr>Метапозиция</vt:lpstr>
      <vt:lpstr>Цель</vt:lpstr>
      <vt:lpstr>Спросите себя про интересы другой стороны</vt:lpstr>
      <vt:lpstr>BATNA / ЛАОС</vt:lpstr>
      <vt:lpstr>WATNA / ХАОС</vt:lpstr>
      <vt:lpstr>ZOPA</vt:lpstr>
      <vt:lpstr>Визуализация ZOPA</vt:lpstr>
      <vt:lpstr>Поле торга</vt:lpstr>
      <vt:lpstr>Идея Гэвина Кеннеди</vt:lpstr>
      <vt:lpstr>Точка нужды (Point of Need)</vt:lpstr>
      <vt:lpstr>Боль другой стороны</vt:lpstr>
      <vt:lpstr>Алгоритм переговоров</vt:lpstr>
      <vt:lpstr>Метапозиция переговоров</vt:lpstr>
      <vt:lpstr>Шаблон подготовки к переговорам</vt:lpstr>
      <vt:lpstr>Портрет партнёра</vt:lpstr>
      <vt:lpstr>Управление переговорным процессом</vt:lpstr>
      <vt:lpstr>Установление контакта</vt:lpstr>
      <vt:lpstr>Инициатива и роль ведущего</vt:lpstr>
      <vt:lpstr>3 вида вопросов</vt:lpstr>
      <vt:lpstr>Техника SPIN</vt:lpstr>
      <vt:lpstr>Техника SPIN</vt:lpstr>
      <vt:lpstr>Цель воронки вопросов</vt:lpstr>
      <vt:lpstr>Техника SPIN (пример со страхованием)</vt:lpstr>
      <vt:lpstr>Примеры вопросов для переговоров</vt:lpstr>
      <vt:lpstr>Извлекающие вопросы</vt:lpstr>
      <vt:lpstr>Подготовка вопросов</vt:lpstr>
      <vt:lpstr>Важно!</vt:lpstr>
      <vt:lpstr>Обычно</vt:lpstr>
      <vt:lpstr>Активное слушание</vt:lpstr>
      <vt:lpstr>Тренировочное задание</vt:lpstr>
      <vt:lpstr>Вывод</vt:lpstr>
      <vt:lpstr>Влияние и контрвлияние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Переговоры</dc:title>
  <dc:creator>Валерий Студенников</dc:creator>
  <cp:lastModifiedBy>Валерий Студенников</cp:lastModifiedBy>
  <cp:revision>96</cp:revision>
  <dcterms:created xsi:type="dcterms:W3CDTF">2023-05-09T07:32:41Z</dcterms:created>
  <dcterms:modified xsi:type="dcterms:W3CDTF">2023-05-09T16:36:19Z</dcterms:modified>
</cp:coreProperties>
</file>